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sldIdLst>
    <p:sldId id="453" r:id="rId2"/>
    <p:sldId id="437" r:id="rId3"/>
    <p:sldId id="271" r:id="rId4"/>
    <p:sldId id="274" r:id="rId5"/>
    <p:sldId id="454" r:id="rId6"/>
    <p:sldId id="399" r:id="rId7"/>
    <p:sldId id="371" r:id="rId8"/>
    <p:sldId id="282" r:id="rId9"/>
    <p:sldId id="401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00" r:id="rId19"/>
    <p:sldId id="402" r:id="rId20"/>
    <p:sldId id="426" r:id="rId21"/>
    <p:sldId id="423" r:id="rId22"/>
    <p:sldId id="424" r:id="rId23"/>
    <p:sldId id="425" r:id="rId24"/>
    <p:sldId id="340" r:id="rId25"/>
    <p:sldId id="341" r:id="rId26"/>
    <p:sldId id="343" r:id="rId27"/>
    <p:sldId id="344" r:id="rId28"/>
    <p:sldId id="345" r:id="rId29"/>
    <p:sldId id="346" r:id="rId30"/>
    <p:sldId id="395" r:id="rId31"/>
    <p:sldId id="403" r:id="rId32"/>
    <p:sldId id="386" r:id="rId33"/>
    <p:sldId id="427" r:id="rId34"/>
    <p:sldId id="428" r:id="rId35"/>
    <p:sldId id="429" r:id="rId36"/>
    <p:sldId id="443" r:id="rId37"/>
    <p:sldId id="430" r:id="rId38"/>
    <p:sldId id="389" r:id="rId39"/>
    <p:sldId id="393" r:id="rId40"/>
    <p:sldId id="390" r:id="rId41"/>
    <p:sldId id="388" r:id="rId42"/>
    <p:sldId id="397" r:id="rId43"/>
    <p:sldId id="396" r:id="rId44"/>
    <p:sldId id="404" r:id="rId45"/>
    <p:sldId id="372" r:id="rId46"/>
    <p:sldId id="431" r:id="rId47"/>
    <p:sldId id="444" r:id="rId48"/>
    <p:sldId id="432" r:id="rId49"/>
    <p:sldId id="433" r:id="rId50"/>
    <p:sldId id="434" r:id="rId51"/>
    <p:sldId id="435" r:id="rId52"/>
    <p:sldId id="445" r:id="rId53"/>
    <p:sldId id="436" r:id="rId54"/>
    <p:sldId id="354" r:id="rId55"/>
    <p:sldId id="356" r:id="rId56"/>
    <p:sldId id="351" r:id="rId57"/>
    <p:sldId id="362" r:id="rId58"/>
    <p:sldId id="361" r:id="rId59"/>
    <p:sldId id="398" r:id="rId60"/>
    <p:sldId id="358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u="sng" kern="1200">
        <a:solidFill>
          <a:srgbClr val="99FF33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u="sng" kern="1200">
        <a:solidFill>
          <a:srgbClr val="99FF33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u="sng" kern="1200">
        <a:solidFill>
          <a:srgbClr val="99FF33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u="sng" kern="1200">
        <a:solidFill>
          <a:srgbClr val="99FF33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u="sng" kern="1200">
        <a:solidFill>
          <a:srgbClr val="99FF33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u="sng" kern="1200">
        <a:solidFill>
          <a:srgbClr val="99FF33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u="sng" kern="1200">
        <a:solidFill>
          <a:srgbClr val="99FF33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u="sng" kern="1200">
        <a:solidFill>
          <a:srgbClr val="99FF33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u="sng" kern="1200">
        <a:solidFill>
          <a:srgbClr val="99FF33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99"/>
    <a:srgbClr val="99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9" autoAdjust="0"/>
    <p:restoredTop sz="94696" autoAdjust="0"/>
  </p:normalViewPr>
  <p:slideViewPr>
    <p:cSldViewPr>
      <p:cViewPr>
        <p:scale>
          <a:sx n="77" d="100"/>
          <a:sy n="77" d="100"/>
        </p:scale>
        <p:origin x="-178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F369C-53AA-456A-A47D-52ABD7978B37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FA2BC-A530-456D-AA08-54415744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9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FA2BC-A530-456D-AA08-5441574413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9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45298-210E-4DD0-999E-06035E4342B4}" type="slidenum">
              <a:rPr lang="en-US"/>
              <a:pPr/>
              <a:t>46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6B057-F1C7-49CB-88DD-D3356EAE3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B4B05-71CF-411D-ADB8-8360F4BEA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1AAA7-7F42-412B-96C4-16E6DED54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976F-6766-41A6-9B39-F94685832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CF96-9604-445C-85C9-48DF03F87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0500-3167-4227-BF1F-5EF7C8A87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7E08C-6620-4ABC-8A49-FD347E5E3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1F1C9-9CDC-4A11-B03F-00508C546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FAA7E-6813-472F-8E74-C73E1FF46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B949A-E7D8-46AA-83D6-84D3407CA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07E6C-7A4D-490F-B141-087A74756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4F1C-EE65-4B8E-8F2C-BE2C14753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513FF-DA4E-49B9-927D-FBB1F82EB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D9A1F94-FD2A-4028-A7CA-06D4D3AE8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765175"/>
          </a:xfrm>
        </p:spPr>
        <p:txBody>
          <a:bodyPr/>
          <a:lstStyle/>
          <a:p>
            <a:r>
              <a:rPr lang="en-US" dirty="0" smtClean="0"/>
              <a:t>Chemical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609600"/>
          </a:xfrm>
        </p:spPr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143000" y="2195384"/>
            <a:ext cx="433310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000" u="sng" dirty="0" smtClean="0"/>
              <a:t>Outline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n-US" sz="2000" u="none" dirty="0" smtClean="0"/>
              <a:t>Chemical Reactions</a:t>
            </a:r>
          </a:p>
          <a:p>
            <a:pPr marL="971550" lvl="1" indent="-571500" algn="l">
              <a:buFont typeface="+mj-lt"/>
              <a:buAutoNum type="alphaUcPeriod"/>
            </a:pPr>
            <a:r>
              <a:rPr lang="en-US" sz="2000" u="none" dirty="0" smtClean="0"/>
              <a:t>Evidence </a:t>
            </a:r>
          </a:p>
          <a:p>
            <a:pPr marL="971550" lvl="1" indent="-571500" algn="l">
              <a:buFont typeface="+mj-lt"/>
              <a:buAutoNum type="alphaUcPeriod"/>
            </a:pPr>
            <a:r>
              <a:rPr lang="en-US" sz="2000" u="none" dirty="0" smtClean="0"/>
              <a:t>Balancing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n-US" sz="2000" u="none" dirty="0" smtClean="0"/>
              <a:t>Types of Reactions</a:t>
            </a:r>
          </a:p>
          <a:p>
            <a:pPr marL="914400" lvl="1" indent="-514350" algn="l">
              <a:buFont typeface="+mj-lt"/>
              <a:buAutoNum type="alphaUcPeriod"/>
            </a:pPr>
            <a:r>
              <a:rPr lang="en-US" sz="2000" u="none" dirty="0" smtClean="0"/>
              <a:t>Combination/Synthesis</a:t>
            </a:r>
          </a:p>
          <a:p>
            <a:pPr marL="1314450" lvl="2" indent="-514350" algn="l">
              <a:buFont typeface="+mj-lt"/>
              <a:buAutoNum type="romanLcPeriod"/>
            </a:pPr>
            <a:r>
              <a:rPr lang="en-US" sz="2000" u="none" dirty="0" smtClean="0"/>
              <a:t>Combustion</a:t>
            </a:r>
          </a:p>
          <a:p>
            <a:pPr marL="914400" lvl="1" indent="-514350" algn="l">
              <a:buFont typeface="+mj-lt"/>
              <a:buAutoNum type="alphaUcPeriod"/>
            </a:pPr>
            <a:r>
              <a:rPr lang="en-US" sz="2000" u="none" dirty="0" smtClean="0"/>
              <a:t>Decomposition</a:t>
            </a:r>
          </a:p>
          <a:p>
            <a:pPr marL="914400" lvl="1" indent="-514350" algn="l">
              <a:buFont typeface="+mj-lt"/>
              <a:buAutoNum type="alphaUcPeriod"/>
            </a:pPr>
            <a:r>
              <a:rPr lang="en-US" sz="2000" u="none" dirty="0" smtClean="0"/>
              <a:t>Single Replacement</a:t>
            </a:r>
          </a:p>
          <a:p>
            <a:pPr marL="914400" lvl="1" indent="-514350" algn="l">
              <a:buFont typeface="+mj-lt"/>
              <a:buAutoNum type="alphaUcPeriod"/>
            </a:pPr>
            <a:r>
              <a:rPr lang="en-US" sz="2000" u="none" dirty="0" smtClean="0"/>
              <a:t>Double Replacement</a:t>
            </a:r>
          </a:p>
        </p:txBody>
      </p:sp>
    </p:spTree>
    <p:extLst>
      <p:ext uri="{BB962C8B-B14F-4D97-AF65-F5344CB8AC3E}">
        <p14:creationId xmlns:p14="http://schemas.microsoft.com/office/powerpoint/2010/main" val="27248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Combination Reactions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magnesium oxide combines with carbon dioxide gas to produce solid magnesium carbonate.</a:t>
            </a:r>
          </a:p>
          <a:p>
            <a:r>
              <a:rPr lang="en-US" dirty="0" smtClean="0"/>
              <a:t>What is the sum of the coefficients?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Combination Reactions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filings are heated with phosphorus powder, P, to yield lead(IV) </a:t>
            </a:r>
            <a:r>
              <a:rPr lang="en-US" dirty="0" err="1" smtClean="0"/>
              <a:t>phosphide</a:t>
            </a:r>
            <a:r>
              <a:rPr lang="en-US" dirty="0" smtClean="0"/>
              <a:t> solid. </a:t>
            </a:r>
          </a:p>
          <a:p>
            <a:r>
              <a:rPr lang="en-US" dirty="0" smtClean="0"/>
              <a:t>What is the coefficient of the lead?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Combination Reactions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Chromium metal is heated with nitrogen gas to give chromium(III) nitride solid.  </a:t>
            </a:r>
          </a:p>
          <a:p>
            <a:r>
              <a:rPr lang="en-US" dirty="0" smtClean="0"/>
              <a:t>What is the coefficient of the product?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Combination Reactions</a:t>
            </a:r>
            <a:br>
              <a:rPr lang="en-US" sz="4200" dirty="0" smtClean="0"/>
            </a:br>
            <a:r>
              <a:rPr lang="en-US" sz="4200" dirty="0" smtClean="0"/>
              <a:t>Combustion Reactions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Lithium metal is heated in the presence of oxygen gas.</a:t>
            </a:r>
          </a:p>
          <a:p>
            <a:r>
              <a:rPr lang="en-US" dirty="0" smtClean="0"/>
              <a:t>What is the formula of the product?</a:t>
            </a:r>
          </a:p>
          <a:p>
            <a:pPr marL="514350" indent="-514350">
              <a:buAutoNum type="alphaUcPeriod"/>
            </a:pPr>
            <a:r>
              <a:rPr lang="en-US" sz="2800" dirty="0" err="1" smtClean="0"/>
              <a:t>LiO</a:t>
            </a:r>
            <a:endParaRPr lang="en-US" sz="2800" dirty="0" smtClean="0"/>
          </a:p>
          <a:p>
            <a:pPr marL="514350" indent="-514350">
              <a:buAutoNum type="alphaUcPeriod"/>
            </a:pPr>
            <a:r>
              <a:rPr lang="en-US" sz="2800" dirty="0" smtClean="0"/>
              <a:t>Li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Li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LiO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Combination Reactions</a:t>
            </a:r>
            <a:br>
              <a:rPr lang="en-US" sz="4200" dirty="0" smtClean="0"/>
            </a:br>
            <a:r>
              <a:rPr lang="en-US" sz="4200" dirty="0" smtClean="0"/>
              <a:t>Combustion Reactions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Copper metal is heated with oxygen gas to produce copper(I) oxide.</a:t>
            </a:r>
          </a:p>
          <a:p>
            <a:r>
              <a:rPr lang="en-US" dirty="0" smtClean="0"/>
              <a:t>What is the sum of the coefficients of the reactants?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Combination Reactions</a:t>
            </a:r>
            <a:br>
              <a:rPr lang="en-US" sz="4200" dirty="0" smtClean="0"/>
            </a:br>
            <a:r>
              <a:rPr lang="en-US" sz="4200" dirty="0" smtClean="0"/>
              <a:t>Combustion Reactions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Chlorine gas is heated with oxygen gas to produce </a:t>
            </a:r>
            <a:r>
              <a:rPr lang="en-US" dirty="0" err="1" smtClean="0"/>
              <a:t>dichlorine</a:t>
            </a:r>
            <a:r>
              <a:rPr lang="en-US" dirty="0" smtClean="0"/>
              <a:t> trioxide gas.</a:t>
            </a:r>
          </a:p>
          <a:p>
            <a:r>
              <a:rPr lang="en-US" dirty="0" smtClean="0"/>
              <a:t>What is the coefficient of the product?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Combination Reactions</a:t>
            </a:r>
            <a:br>
              <a:rPr lang="en-US" sz="4200" dirty="0" smtClean="0"/>
            </a:br>
            <a:r>
              <a:rPr lang="en-US" sz="4200" dirty="0" smtClean="0"/>
              <a:t>Combustion Reactions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Propane gas,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, is used in gas barbecues. Write the balanced combustion reaction. </a:t>
            </a:r>
          </a:p>
          <a:p>
            <a:pPr marL="514350" indent="-514350">
              <a:buAutoNum type="alphaUcPeriod"/>
            </a:pPr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 (g) </a:t>
            </a:r>
            <a:r>
              <a:rPr lang="en-US" dirty="0" smtClean="0"/>
              <a:t>+ O</a:t>
            </a:r>
            <a:r>
              <a:rPr lang="en-US" baseline="-25000" dirty="0" smtClean="0"/>
              <a:t>2 (g) </a:t>
            </a:r>
            <a:r>
              <a:rPr lang="en-US" dirty="0" smtClean="0">
                <a:sym typeface="Wingdings" pitchFamily="2" charset="2"/>
              </a:rPr>
              <a:t> 3 CO</a:t>
            </a:r>
            <a:r>
              <a:rPr lang="en-US" baseline="-25000" dirty="0" smtClean="0">
                <a:sym typeface="Wingdings" pitchFamily="2" charset="2"/>
              </a:rPr>
              <a:t> (g) </a:t>
            </a:r>
            <a:r>
              <a:rPr lang="en-US" dirty="0" smtClean="0">
                <a:sym typeface="Wingdings" pitchFamily="2" charset="2"/>
              </a:rPr>
              <a:t>+ 4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aseline="-25000" dirty="0" smtClean="0">
                <a:sym typeface="Wingdings" pitchFamily="2" charset="2"/>
              </a:rPr>
              <a:t>(g) </a:t>
            </a:r>
          </a:p>
          <a:p>
            <a:pPr marL="514350" indent="-514350">
              <a:buNone/>
            </a:pPr>
            <a:r>
              <a:rPr lang="en-US" dirty="0" smtClean="0"/>
              <a:t>B.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 (g) </a:t>
            </a:r>
            <a:r>
              <a:rPr lang="en-US" dirty="0" smtClean="0"/>
              <a:t>+ O</a:t>
            </a:r>
            <a:r>
              <a:rPr lang="en-US" baseline="-25000" dirty="0" smtClean="0"/>
              <a:t>2 (g) </a:t>
            </a:r>
            <a:r>
              <a:rPr lang="en-US" dirty="0" smtClean="0">
                <a:sym typeface="Wingdings" pitchFamily="2" charset="2"/>
              </a:rPr>
              <a:t> CO</a:t>
            </a:r>
            <a:r>
              <a:rPr lang="en-US" baseline="-25000" dirty="0" smtClean="0">
                <a:sym typeface="Wingdings" pitchFamily="2" charset="2"/>
              </a:rPr>
              <a:t>2 (g) </a:t>
            </a:r>
            <a:r>
              <a:rPr lang="en-US" dirty="0" smtClean="0">
                <a:sym typeface="Wingdings" pitchFamily="2" charset="2"/>
              </a:rPr>
              <a:t>+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</a:t>
            </a:r>
            <a:r>
              <a:rPr lang="en-US" baseline="-25000" dirty="0" smtClean="0">
                <a:sym typeface="Wingdings" pitchFamily="2" charset="2"/>
              </a:rPr>
              <a:t>(g)</a:t>
            </a:r>
          </a:p>
          <a:p>
            <a:pPr marL="514350" indent="-514350">
              <a:buNone/>
            </a:pPr>
            <a:r>
              <a:rPr lang="en-US" dirty="0" smtClean="0"/>
              <a:t>C. 2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 (g) </a:t>
            </a:r>
            <a:r>
              <a:rPr lang="en-US" dirty="0" smtClean="0"/>
              <a:t>+ 10 O</a:t>
            </a:r>
            <a:r>
              <a:rPr lang="en-US" baseline="-25000" dirty="0" smtClean="0"/>
              <a:t>2 (g) </a:t>
            </a:r>
            <a:r>
              <a:rPr lang="en-US" dirty="0" smtClean="0">
                <a:sym typeface="Wingdings" pitchFamily="2" charset="2"/>
              </a:rPr>
              <a:t> 6 CO</a:t>
            </a:r>
            <a:r>
              <a:rPr lang="en-US" baseline="-25000" dirty="0" smtClean="0">
                <a:sym typeface="Wingdings" pitchFamily="2" charset="2"/>
              </a:rPr>
              <a:t>2 (g) </a:t>
            </a:r>
            <a:r>
              <a:rPr lang="en-US" dirty="0" smtClean="0">
                <a:sym typeface="Wingdings" pitchFamily="2" charset="2"/>
              </a:rPr>
              <a:t>+ 8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</a:t>
            </a:r>
            <a:r>
              <a:rPr lang="en-US" baseline="-25000" dirty="0" smtClean="0">
                <a:sym typeface="Wingdings" pitchFamily="2" charset="2"/>
              </a:rPr>
              <a:t>(g)</a:t>
            </a:r>
          </a:p>
          <a:p>
            <a:pPr marL="514350" indent="-514350">
              <a:buNone/>
            </a:pPr>
            <a:r>
              <a:rPr lang="en-US" dirty="0" smtClean="0"/>
              <a:t>D.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 (g) </a:t>
            </a:r>
            <a:r>
              <a:rPr lang="en-US" dirty="0" smtClean="0"/>
              <a:t>+ 5 O</a:t>
            </a:r>
            <a:r>
              <a:rPr lang="en-US" baseline="-25000" dirty="0" smtClean="0"/>
              <a:t>2 (g) </a:t>
            </a:r>
            <a:r>
              <a:rPr lang="en-US" dirty="0" smtClean="0">
                <a:sym typeface="Wingdings" pitchFamily="2" charset="2"/>
              </a:rPr>
              <a:t> 3 CO</a:t>
            </a:r>
            <a:r>
              <a:rPr lang="en-US" baseline="-25000" dirty="0" smtClean="0">
                <a:sym typeface="Wingdings" pitchFamily="2" charset="2"/>
              </a:rPr>
              <a:t>2 (g) </a:t>
            </a:r>
            <a:r>
              <a:rPr lang="en-US" dirty="0" smtClean="0">
                <a:sym typeface="Wingdings" pitchFamily="2" charset="2"/>
              </a:rPr>
              <a:t>+ 4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</a:t>
            </a:r>
            <a:r>
              <a:rPr lang="en-US" baseline="-25000" dirty="0" smtClean="0">
                <a:sym typeface="Wingdings" pitchFamily="2" charset="2"/>
              </a:rPr>
              <a:t>(g)</a:t>
            </a:r>
          </a:p>
          <a:p>
            <a:pPr marL="514350" indent="-514350">
              <a:buNone/>
            </a:pPr>
            <a:r>
              <a:rPr lang="en-US" dirty="0" smtClean="0"/>
              <a:t>E.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 (g) </a:t>
            </a:r>
            <a:r>
              <a:rPr lang="en-US" dirty="0" smtClean="0"/>
              <a:t>+ O</a:t>
            </a:r>
            <a:r>
              <a:rPr lang="en-US" baseline="-25000" dirty="0" smtClean="0"/>
              <a:t>2 (g) </a:t>
            </a:r>
            <a:r>
              <a:rPr lang="en-US" dirty="0" smtClean="0">
                <a:sym typeface="Wingdings" pitchFamily="2" charset="2"/>
              </a:rPr>
              <a:t> no reaction</a:t>
            </a:r>
            <a:endParaRPr lang="en-US" baseline="-250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Combination Reactions</a:t>
            </a:r>
            <a:br>
              <a:rPr lang="en-US" sz="4200" dirty="0" smtClean="0"/>
            </a:br>
            <a:r>
              <a:rPr lang="en-US" sz="4200" dirty="0" smtClean="0"/>
              <a:t>Combustion Reactions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liquid ethanol, 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OH, is often used to warm desserts by flambéing. </a:t>
            </a:r>
          </a:p>
          <a:p>
            <a:r>
              <a:rPr lang="en-US" dirty="0" smtClean="0"/>
              <a:t>How many moles of ethanol are needed to balance the chemical reaction?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r>
              <a:rPr lang="en-US" sz="3400" dirty="0" smtClean="0">
                <a:solidFill>
                  <a:srgbClr val="000099"/>
                </a:solidFill>
                <a:latin typeface="Arial" charset="0"/>
              </a:rPr>
              <a:t>Classifying Reactions by what Atoms Do</a:t>
            </a:r>
            <a:endParaRPr lang="en-US" sz="3400" dirty="0" smtClean="0">
              <a:solidFill>
                <a:srgbClr val="99FF33"/>
              </a:solidFill>
              <a:latin typeface="Arial" charset="0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6629400" cy="18288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3600" dirty="0" smtClean="0">
                <a:latin typeface="Arial" charset="0"/>
              </a:rPr>
              <a:t>Decomposition	</a:t>
            </a:r>
          </a:p>
          <a:p>
            <a:pPr>
              <a:lnSpc>
                <a:spcPct val="140000"/>
              </a:lnSpc>
            </a:pPr>
            <a:r>
              <a:rPr lang="en-US" sz="3600" dirty="0" smtClean="0">
                <a:latin typeface="Arial" charset="0"/>
              </a:rPr>
              <a:t>AZ  </a:t>
            </a:r>
            <a:r>
              <a:rPr lang="en-US" sz="3600" dirty="0" smtClean="0">
                <a:latin typeface="Arial" charset="0"/>
                <a:sym typeface="Symbol" pitchFamily="18" charset="2"/>
              </a:rPr>
              <a:t></a:t>
            </a:r>
            <a:r>
              <a:rPr lang="en-US" sz="3600" dirty="0" smtClean="0">
                <a:latin typeface="Arial" charset="0"/>
              </a:rPr>
              <a:t>  A + Z</a:t>
            </a:r>
            <a:endParaRPr lang="en-US" sz="3600" dirty="0" smtClean="0">
              <a:latin typeface="Arial" charset="0"/>
              <a:sym typeface="Symbol" pitchFamily="18" charset="2"/>
            </a:endParaRPr>
          </a:p>
        </p:txBody>
      </p:sp>
      <p:pic>
        <p:nvPicPr>
          <p:cNvPr id="15364" name="Picture 5" descr="fg08_01-05EQ11-U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b="7961"/>
          <a:stretch>
            <a:fillRect/>
          </a:stretch>
        </p:blipFill>
        <p:spPr>
          <a:xfrm>
            <a:off x="838200" y="3048000"/>
            <a:ext cx="6648293" cy="2914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pic>
        <p:nvPicPr>
          <p:cNvPr id="6" name="Content Placeholder 5" descr="08_04_Figur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6200" y="838200"/>
            <a:ext cx="8915401" cy="58858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76800"/>
            <a:ext cx="7772400" cy="762000"/>
          </a:xfrm>
        </p:spPr>
        <p:txBody>
          <a:bodyPr/>
          <a:lstStyle/>
          <a:p>
            <a:r>
              <a:rPr lang="en-US" sz="2800" dirty="0" smtClean="0"/>
              <a:t>2 C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16 (l) </a:t>
            </a:r>
            <a:r>
              <a:rPr lang="en-US" sz="2800" dirty="0" smtClean="0"/>
              <a:t>+ 25 O</a:t>
            </a:r>
            <a:r>
              <a:rPr lang="en-US" sz="2800" baseline="-25000" dirty="0" smtClean="0"/>
              <a:t>2 (g) </a:t>
            </a:r>
            <a:r>
              <a:rPr lang="en-US" sz="2800" dirty="0" smtClean="0">
                <a:sym typeface="Wingdings" pitchFamily="2" charset="2"/>
              </a:rPr>
              <a:t> 16 CO</a:t>
            </a:r>
            <a:r>
              <a:rPr lang="en-US" sz="2800" baseline="-25000" dirty="0" smtClean="0">
                <a:sym typeface="Wingdings" pitchFamily="2" charset="2"/>
              </a:rPr>
              <a:t>2 (g) </a:t>
            </a:r>
            <a:r>
              <a:rPr lang="en-US" sz="2800" dirty="0" smtClean="0">
                <a:sym typeface="Wingdings" pitchFamily="2" charset="2"/>
              </a:rPr>
              <a:t>+ 18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</a:t>
            </a:r>
            <a:r>
              <a:rPr lang="en-US" sz="2800" baseline="-25000" dirty="0" smtClean="0">
                <a:sym typeface="Wingdings" pitchFamily="2" charset="2"/>
              </a:rPr>
              <a:t> (l) </a:t>
            </a:r>
            <a:r>
              <a:rPr lang="en-US" sz="2800" dirty="0" smtClean="0">
                <a:sym typeface="Wingdings" pitchFamily="2" charset="2"/>
              </a:rPr>
              <a:t>+ heat</a:t>
            </a:r>
            <a:endParaRPr lang="en-US" sz="2800" dirty="0"/>
          </a:p>
        </p:txBody>
      </p:sp>
      <p:pic>
        <p:nvPicPr>
          <p:cNvPr id="4" name="Picture 5" descr="FG07_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" y="1295400"/>
            <a:ext cx="8986838" cy="3505200"/>
          </a:xfr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39811" y="2286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300" u="none" dirty="0" smtClean="0"/>
              <a:t>What happens to the octane molecule when it undergoes combustion?</a:t>
            </a:r>
            <a:endParaRPr lang="en-US" sz="2300" u="none" dirty="0"/>
          </a:p>
        </p:txBody>
      </p:sp>
    </p:spTree>
    <p:extLst>
      <p:ext uri="{BB962C8B-B14F-4D97-AF65-F5344CB8AC3E}">
        <p14:creationId xmlns:p14="http://schemas.microsoft.com/office/powerpoint/2010/main" val="9352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Decomposition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Hydrogen peroxide is used to clean wounds. It is stored in brown bottles to prevent it’s decomposition into water and oxygen gas. </a:t>
            </a:r>
          </a:p>
          <a:p>
            <a:r>
              <a:rPr lang="en-US" dirty="0" smtClean="0"/>
              <a:t>What is the coefficient of the hydrogen peroxide?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Decomposition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Silver bicarbonate decomposes by heating to silver carbonate powder, water, and carbon dioxide gas. </a:t>
            </a:r>
          </a:p>
          <a:p>
            <a:r>
              <a:rPr lang="en-US" dirty="0" smtClean="0"/>
              <a:t>What is the sum of the coefficients?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Decomposition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Silver carbonate further decomposes upon heating to silver oxide and carbon dioxide. </a:t>
            </a:r>
          </a:p>
          <a:p>
            <a:r>
              <a:rPr lang="en-US" dirty="0" smtClean="0"/>
              <a:t>What is the sum of the coefficients now?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Decomposition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Stannous chlorate decomposes upon heating to yield stannous chloride and oxygen gas. </a:t>
            </a:r>
          </a:p>
          <a:p>
            <a:r>
              <a:rPr lang="en-US" dirty="0" smtClean="0"/>
              <a:t>What is the balanced chemical equation?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Sn</a:t>
            </a:r>
            <a:r>
              <a:rPr lang="en-US" dirty="0" smtClean="0"/>
              <a:t>(ClO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 (s) </a:t>
            </a:r>
            <a:r>
              <a:rPr lang="en-US" dirty="0" smtClean="0">
                <a:sym typeface="Wingdings" pitchFamily="2" charset="2"/>
              </a:rPr>
              <a:t> SnCl</a:t>
            </a:r>
            <a:r>
              <a:rPr lang="en-US" baseline="-25000" dirty="0" smtClean="0">
                <a:sym typeface="Wingdings" pitchFamily="2" charset="2"/>
              </a:rPr>
              <a:t>2 (s) </a:t>
            </a:r>
            <a:r>
              <a:rPr lang="en-US" dirty="0" smtClean="0">
                <a:sym typeface="Wingdings" pitchFamily="2" charset="2"/>
              </a:rPr>
              <a:t>+ 3 O</a:t>
            </a:r>
            <a:r>
              <a:rPr lang="en-US" baseline="-25000" dirty="0" smtClean="0">
                <a:sym typeface="Wingdings" pitchFamily="2" charset="2"/>
              </a:rPr>
              <a:t>2 (g)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Sn</a:t>
            </a:r>
            <a:r>
              <a:rPr lang="en-US" dirty="0" smtClean="0"/>
              <a:t>(ClO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 (s) </a:t>
            </a:r>
            <a:r>
              <a:rPr lang="en-US" dirty="0" smtClean="0">
                <a:sym typeface="Wingdings" pitchFamily="2" charset="2"/>
              </a:rPr>
              <a:t> SnCl</a:t>
            </a:r>
            <a:r>
              <a:rPr lang="en-US" baseline="-25000" dirty="0" smtClean="0">
                <a:sym typeface="Wingdings" pitchFamily="2" charset="2"/>
              </a:rPr>
              <a:t>2 (s) </a:t>
            </a:r>
            <a:r>
              <a:rPr lang="en-US" dirty="0" smtClean="0">
                <a:sym typeface="Wingdings" pitchFamily="2" charset="2"/>
              </a:rPr>
              <a:t>+ 4 O</a:t>
            </a:r>
            <a:r>
              <a:rPr lang="en-US" baseline="-25000" dirty="0" smtClean="0">
                <a:sym typeface="Wingdings" pitchFamily="2" charset="2"/>
              </a:rPr>
              <a:t>2 (g)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Sn</a:t>
            </a:r>
            <a:r>
              <a:rPr lang="en-US" dirty="0" smtClean="0"/>
              <a:t>(ClO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 (s) </a:t>
            </a:r>
            <a:r>
              <a:rPr lang="en-US" dirty="0" smtClean="0">
                <a:sym typeface="Wingdings" pitchFamily="2" charset="2"/>
              </a:rPr>
              <a:t> no </a:t>
            </a:r>
            <a:r>
              <a:rPr lang="en-US" dirty="0" err="1" smtClean="0">
                <a:sym typeface="Wingdings" pitchFamily="2" charset="2"/>
              </a:rPr>
              <a:t>rxn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ym typeface="Wingdings" pitchFamily="2" charset="2"/>
              </a:rPr>
              <a:t>SnCl</a:t>
            </a:r>
            <a:r>
              <a:rPr lang="en-US" baseline="-25000" dirty="0" smtClean="0">
                <a:sym typeface="Wingdings" pitchFamily="2" charset="2"/>
              </a:rPr>
              <a:t>2 (s) </a:t>
            </a:r>
            <a:r>
              <a:rPr lang="en-US" dirty="0" smtClean="0">
                <a:sym typeface="Wingdings" pitchFamily="2" charset="2"/>
              </a:rPr>
              <a:t>+ 3 O</a:t>
            </a:r>
            <a:r>
              <a:rPr lang="en-US" baseline="-25000" dirty="0" smtClean="0">
                <a:sym typeface="Wingdings" pitchFamily="2" charset="2"/>
              </a:rPr>
              <a:t>2 (g)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Sn</a:t>
            </a:r>
            <a:r>
              <a:rPr lang="en-US" dirty="0" smtClean="0">
                <a:sym typeface="Wingdings" pitchFamily="2" charset="2"/>
              </a:rPr>
              <a:t>(ClO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baseline="-25000" dirty="0" smtClean="0">
                <a:sym typeface="Wingdings" pitchFamily="2" charset="2"/>
              </a:rPr>
              <a:t>2 (s)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3124200"/>
          </a:xfrm>
        </p:spPr>
        <p:txBody>
          <a:bodyPr/>
          <a:lstStyle/>
          <a:p>
            <a:r>
              <a:rPr lang="en-US" smtClean="0"/>
              <a:t>Copper(II) oxide reacts with ammonia (NH</a:t>
            </a:r>
            <a:r>
              <a:rPr lang="en-US" baseline="-25000" smtClean="0"/>
              <a:t>3</a:t>
            </a:r>
            <a:r>
              <a:rPr lang="en-US" smtClean="0"/>
              <a:t>) to yield copper, nitrogen gas, and water.  </a:t>
            </a:r>
          </a:p>
          <a:p>
            <a:endParaRPr lang="en-US" smtClean="0"/>
          </a:p>
          <a:p>
            <a:r>
              <a:rPr lang="en-US" smtClean="0"/>
              <a:t>Write a balanced equation for this reaction.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772400" cy="4343400"/>
          </a:xfrm>
        </p:spPr>
        <p:txBody>
          <a:bodyPr/>
          <a:lstStyle/>
          <a:p>
            <a:pPr marL="609600" indent="-609600"/>
            <a:r>
              <a:rPr lang="en-US" sz="3600" smtClean="0"/>
              <a:t>Lead(II) nitrate reacts with potassium chromate to form lead(II) chromate (yellow ppt.) and potassium nitrate.</a:t>
            </a:r>
          </a:p>
          <a:p>
            <a:pPr marL="609600" indent="-609600"/>
            <a:endParaRPr lang="en-US" sz="3600" smtClean="0"/>
          </a:p>
          <a:p>
            <a:pPr marL="609600" indent="-609600"/>
            <a:r>
              <a:rPr lang="en-US" sz="3600" smtClean="0"/>
              <a:t>Hydrochloric acid reacts with sodium carbonate to form carbon dioxide, sodium chloride, and water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4343400"/>
          </a:xfrm>
        </p:spPr>
        <p:txBody>
          <a:bodyPr/>
          <a:lstStyle/>
          <a:p>
            <a:pPr marL="609600" indent="-609600"/>
            <a:r>
              <a:rPr lang="en-US" sz="3600" smtClean="0"/>
              <a:t>Zinc metal reacts with hydrochloric acid to produce zinc chloride and hydrogen gas.</a:t>
            </a:r>
          </a:p>
          <a:p>
            <a:pPr marL="609600" indent="-609600"/>
            <a:endParaRPr lang="en-US" sz="3600" smtClean="0"/>
          </a:p>
          <a:p>
            <a:pPr marL="609600" indent="-609600"/>
            <a:r>
              <a:rPr lang="en-US" sz="3600" smtClean="0"/>
              <a:t>Potassium chlorate when heated, decomposes to form potassium chloride and oxygen gas.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562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3600" smtClean="0"/>
              <a:t>Hexane(C</a:t>
            </a:r>
            <a:r>
              <a:rPr lang="en-US" sz="3600" baseline="-25000" smtClean="0"/>
              <a:t>6</a:t>
            </a:r>
            <a:r>
              <a:rPr lang="en-US" sz="3600" smtClean="0"/>
              <a:t>H</a:t>
            </a:r>
            <a:r>
              <a:rPr lang="en-US" sz="3600" baseline="-25000" smtClean="0"/>
              <a:t>14</a:t>
            </a:r>
            <a:r>
              <a:rPr lang="en-US" sz="3600" smtClean="0"/>
              <a:t>) burns in oxygen gas to form carbon dioxide and water.</a:t>
            </a:r>
          </a:p>
          <a:p>
            <a:pPr marL="609600" indent="-609600">
              <a:lnSpc>
                <a:spcPct val="90000"/>
              </a:lnSpc>
            </a:pPr>
            <a:endParaRPr lang="en-US" sz="3600" smtClean="0"/>
          </a:p>
          <a:p>
            <a:pPr marL="609600" indent="-609600">
              <a:lnSpc>
                <a:spcPct val="90000"/>
              </a:lnSpc>
            </a:pPr>
            <a:r>
              <a:rPr lang="en-US" sz="3600" smtClean="0"/>
              <a:t>Vinegar(acetic acid) reacts with baking soda (sodium bicarbonate) to produce carbon dioxide gas, sodium acetate, and water.</a:t>
            </a:r>
          </a:p>
          <a:p>
            <a:pPr marL="609600" indent="-609600">
              <a:lnSpc>
                <a:spcPct val="90000"/>
              </a:lnSpc>
            </a:pPr>
            <a:endParaRPr lang="en-US" sz="3600" smtClean="0"/>
          </a:p>
          <a:p>
            <a:pPr marL="609600" indent="-609600">
              <a:lnSpc>
                <a:spcPct val="90000"/>
              </a:lnSpc>
            </a:pPr>
            <a:r>
              <a:rPr lang="en-US" sz="3600" smtClean="0"/>
              <a:t>Ammonia reacts with oxygen gas to form nitrogen monoxide and water.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4114800"/>
          </a:xfrm>
        </p:spPr>
        <p:txBody>
          <a:bodyPr/>
          <a:lstStyle/>
          <a:p>
            <a:pPr marL="609600" indent="-609600"/>
            <a:r>
              <a:rPr lang="en-US" smtClean="0"/>
              <a:t>Iron(III) chloride reacts with ammonium hydroxide to form iron(III) hydroxide (brown ppt.) and ammonium chloride.</a:t>
            </a:r>
          </a:p>
          <a:p>
            <a:pPr marL="609600" indent="-609600"/>
            <a:endParaRPr lang="en-US" smtClean="0"/>
          </a:p>
          <a:p>
            <a:pPr marL="609600" indent="-609600"/>
            <a:r>
              <a:rPr lang="en-US" smtClean="0"/>
              <a:t>Barium hydroxide and ammonium chloride react to form ammonia (NH</a:t>
            </a:r>
            <a:r>
              <a:rPr lang="en-US" baseline="-25000" smtClean="0"/>
              <a:t>3</a:t>
            </a:r>
            <a:r>
              <a:rPr lang="en-US" smtClean="0"/>
              <a:t>), water, and barium chloride.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more examples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3276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mtClean="0"/>
              <a:t>N</a:t>
            </a:r>
            <a:r>
              <a:rPr lang="en-US" baseline="-25000" smtClean="0"/>
              <a:t>2</a:t>
            </a:r>
            <a:r>
              <a:rPr lang="en-US" smtClean="0"/>
              <a:t>  + H</a:t>
            </a:r>
            <a:r>
              <a:rPr lang="en-US" baseline="-25000" smtClean="0"/>
              <a:t>2</a:t>
            </a:r>
            <a:r>
              <a:rPr lang="en-US" smtClean="0"/>
              <a:t>  </a:t>
            </a:r>
            <a:r>
              <a:rPr lang="en-US" smtClean="0">
                <a:sym typeface="Symbol" pitchFamily="18" charset="2"/>
              </a:rPr>
              <a:t></a:t>
            </a:r>
            <a:r>
              <a:rPr lang="en-US" smtClean="0"/>
              <a:t> NH</a:t>
            </a:r>
            <a:r>
              <a:rPr lang="en-US" baseline="-25000" smtClean="0"/>
              <a:t>3</a:t>
            </a:r>
          </a:p>
          <a:p>
            <a:pPr>
              <a:lnSpc>
                <a:spcPct val="130000"/>
              </a:lnSpc>
            </a:pPr>
            <a:r>
              <a:rPr lang="en-US" smtClean="0"/>
              <a:t>Be</a:t>
            </a:r>
            <a:r>
              <a:rPr lang="en-US" baseline="-25000" smtClean="0"/>
              <a:t>2</a:t>
            </a:r>
            <a:r>
              <a:rPr lang="en-US" smtClean="0"/>
              <a:t>C  + H</a:t>
            </a:r>
            <a:r>
              <a:rPr lang="en-US" baseline="-25000" smtClean="0"/>
              <a:t>2</a:t>
            </a:r>
            <a:r>
              <a:rPr lang="en-US" smtClean="0"/>
              <a:t>O  </a:t>
            </a:r>
            <a:r>
              <a:rPr lang="en-US" smtClean="0">
                <a:sym typeface="Symbol" pitchFamily="18" charset="2"/>
              </a:rPr>
              <a:t></a:t>
            </a:r>
            <a:r>
              <a:rPr lang="en-US" smtClean="0"/>
              <a:t> Be(OH)</a:t>
            </a:r>
            <a:r>
              <a:rPr lang="en-US" baseline="-25000" smtClean="0"/>
              <a:t>2</a:t>
            </a:r>
            <a:r>
              <a:rPr lang="en-US" smtClean="0"/>
              <a:t>  +  CH</a:t>
            </a:r>
            <a:r>
              <a:rPr lang="en-US" baseline="-25000" smtClean="0"/>
              <a:t>4</a:t>
            </a:r>
            <a:endParaRPr lang="en-US" u="sng" baseline="-25000" smtClean="0"/>
          </a:p>
          <a:p>
            <a:pPr>
              <a:lnSpc>
                <a:spcPct val="130000"/>
              </a:lnSpc>
            </a:pPr>
            <a:r>
              <a:rPr lang="en-US" smtClean="0"/>
              <a:t>HCl  +  CaCO</a:t>
            </a:r>
            <a:r>
              <a:rPr lang="en-US" baseline="-25000" smtClean="0"/>
              <a:t>3</a:t>
            </a:r>
            <a:r>
              <a:rPr lang="en-US" smtClean="0"/>
              <a:t>  </a:t>
            </a:r>
            <a:r>
              <a:rPr lang="en-US" smtClean="0">
                <a:sym typeface="Symbol" pitchFamily="18" charset="2"/>
              </a:rPr>
              <a:t></a:t>
            </a:r>
            <a:r>
              <a:rPr lang="en-US" smtClean="0"/>
              <a:t>  CaCl</a:t>
            </a:r>
            <a:r>
              <a:rPr lang="en-US" baseline="-25000" smtClean="0"/>
              <a:t>2</a:t>
            </a:r>
            <a:r>
              <a:rPr lang="en-US" smtClean="0"/>
              <a:t>  +  H</a:t>
            </a:r>
            <a:r>
              <a:rPr lang="en-US" baseline="-25000" smtClean="0"/>
              <a:t>2</a:t>
            </a:r>
            <a:r>
              <a:rPr lang="en-US" smtClean="0"/>
              <a:t>O  +  CO</a:t>
            </a:r>
            <a:r>
              <a:rPr lang="en-US" baseline="-25000" smtClean="0"/>
              <a:t>2</a:t>
            </a:r>
          </a:p>
          <a:p>
            <a:pPr>
              <a:lnSpc>
                <a:spcPct val="130000"/>
              </a:lnSpc>
            </a:pPr>
            <a:r>
              <a:rPr lang="en-US" smtClean="0"/>
              <a:t>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6</a:t>
            </a:r>
            <a:r>
              <a:rPr lang="en-US" smtClean="0"/>
              <a:t>  + O</a:t>
            </a:r>
            <a:r>
              <a:rPr lang="en-US" baseline="-25000" smtClean="0"/>
              <a:t>2</a:t>
            </a:r>
            <a:r>
              <a:rPr lang="en-US" smtClean="0"/>
              <a:t>  </a:t>
            </a:r>
            <a:r>
              <a:rPr lang="en-US" smtClean="0">
                <a:sym typeface="Symbol" pitchFamily="18" charset="2"/>
              </a:rPr>
              <a:t></a:t>
            </a:r>
            <a:r>
              <a:rPr lang="en-US" smtClean="0"/>
              <a:t> CO</a:t>
            </a:r>
            <a:r>
              <a:rPr lang="en-US" baseline="-25000" smtClean="0"/>
              <a:t>2</a:t>
            </a:r>
            <a:r>
              <a:rPr lang="en-US" smtClean="0"/>
              <a:t>  +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24000"/>
          </a:xfrm>
        </p:spPr>
        <p:txBody>
          <a:bodyPr/>
          <a:lstStyle/>
          <a:p>
            <a:r>
              <a:rPr lang="en-US" sz="4000" dirty="0" smtClean="0">
                <a:solidFill>
                  <a:srgbClr val="000099"/>
                </a:solidFill>
                <a:latin typeface="Arial" charset="0"/>
              </a:rPr>
              <a:t>Evidence for Chemical Reactions</a:t>
            </a:r>
            <a:endParaRPr lang="en-US" sz="4000" u="sng" dirty="0" smtClean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8001000" cy="25146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A gas is produced.</a:t>
            </a:r>
          </a:p>
          <a:p>
            <a:r>
              <a:rPr lang="en-US" dirty="0" smtClean="0">
                <a:latin typeface="Arial" charset="0"/>
              </a:rPr>
              <a:t>A precipitate is formed.</a:t>
            </a:r>
          </a:p>
          <a:p>
            <a:r>
              <a:rPr lang="en-US" dirty="0" smtClean="0">
                <a:latin typeface="Arial" charset="0"/>
              </a:rPr>
              <a:t>A permanent color change is observed.</a:t>
            </a:r>
          </a:p>
          <a:p>
            <a:r>
              <a:rPr lang="en-US" dirty="0" smtClean="0">
                <a:latin typeface="Arial" charset="0"/>
              </a:rPr>
              <a:t>An energy change occurs.  </a:t>
            </a:r>
          </a:p>
        </p:txBody>
      </p:sp>
      <p:pic>
        <p:nvPicPr>
          <p:cNvPr id="4100" name="Picture 4" descr="fg08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24228"/>
          <a:stretch>
            <a:fillRect/>
          </a:stretch>
        </p:blipFill>
        <p:spPr>
          <a:xfrm>
            <a:off x="1066800" y="3460353"/>
            <a:ext cx="7221566" cy="339764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762000"/>
          </a:xfrm>
        </p:spPr>
        <p:txBody>
          <a:bodyPr/>
          <a:lstStyle/>
          <a:p>
            <a:r>
              <a:rPr lang="en-US" sz="3400" dirty="0" smtClean="0">
                <a:solidFill>
                  <a:srgbClr val="000099"/>
                </a:solidFill>
                <a:latin typeface="Arial" charset="0"/>
              </a:rPr>
              <a:t>Classifying Reactions by what Atoms Do</a:t>
            </a:r>
            <a:endParaRPr lang="en-US" sz="3400" dirty="0" smtClean="0">
              <a:solidFill>
                <a:srgbClr val="99FF33"/>
              </a:solidFill>
              <a:latin typeface="Arial" charset="0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315200" cy="21336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 smtClean="0">
                <a:latin typeface="Arial" charset="0"/>
              </a:rPr>
              <a:t>Single Displacement	    	</a:t>
            </a:r>
          </a:p>
          <a:p>
            <a:pPr lvl="1">
              <a:lnSpc>
                <a:spcPct val="140000"/>
              </a:lnSpc>
              <a:buFont typeface="Wingdings" charset="2"/>
              <a:buChar char="Ø"/>
            </a:pPr>
            <a:r>
              <a:rPr lang="en-US" sz="3200" dirty="0" smtClean="0">
                <a:latin typeface="Arial" charset="0"/>
              </a:rPr>
              <a:t>A + BZ  </a:t>
            </a:r>
            <a:r>
              <a:rPr lang="en-US" sz="3200" dirty="0" smtClean="0">
                <a:latin typeface="Arial" charset="0"/>
                <a:sym typeface="Symbol" pitchFamily="18" charset="2"/>
              </a:rPr>
              <a:t></a:t>
            </a:r>
            <a:r>
              <a:rPr lang="en-US" sz="3200" dirty="0" smtClean="0">
                <a:latin typeface="Arial" charset="0"/>
              </a:rPr>
              <a:t>  AZ + B</a:t>
            </a:r>
          </a:p>
        </p:txBody>
      </p:sp>
      <p:pic>
        <p:nvPicPr>
          <p:cNvPr id="16388" name="Picture 4" descr="fg08_01-09EQ12-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40935"/>
          <a:stretch>
            <a:fillRect/>
          </a:stretch>
        </p:blipFill>
        <p:spPr>
          <a:xfrm>
            <a:off x="914400" y="2895600"/>
            <a:ext cx="7239000" cy="2171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dirty="0" smtClean="0"/>
              <a:t>Single Replacement</a:t>
            </a:r>
            <a:endParaRPr lang="en-US" dirty="0"/>
          </a:p>
        </p:txBody>
      </p:sp>
      <p:pic>
        <p:nvPicPr>
          <p:cNvPr id="6" name="Content Placeholder 5" descr="08_05_Figur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573480" cy="5342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abjuvn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538163"/>
            <a:ext cx="6705600" cy="5946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Aluminum wire is placed in a cupric nitrate solution. What is the sum of the coefficients?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solidFill>
                  <a:srgbClr val="000099"/>
                </a:solidFill>
                <a:latin typeface="Calibri" pitchFamily="34" charset="0"/>
              </a:rPr>
              <a:t>Activity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solidFill>
                  <a:srgbClr val="000099"/>
                </a:solidFill>
                <a:latin typeface="Calibri" pitchFamily="34" charset="0"/>
              </a:rPr>
              <a:t>Series of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solidFill>
                  <a:srgbClr val="000099"/>
                </a:solidFill>
                <a:latin typeface="Calibri" pitchFamily="34" charset="0"/>
              </a:rPr>
              <a:t>Metals</a:t>
            </a:r>
            <a:endParaRPr lang="en-US" sz="1600" u="sng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Li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K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Ba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Sr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Ca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Na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Mg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Al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Mn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Zn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Cr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Fe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Cd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Co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Ni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Sn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Pb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(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H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Sb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Cu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Ag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Pd	</a:t>
            </a:r>
            <a:endParaRPr lang="en-US" sz="1600" u="none" baseline="-25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Pt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Hg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Au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Copper wire is placed in a solution of magnesium nitrate. What is the balanced chemical equation?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Cu </a:t>
            </a:r>
            <a:r>
              <a:rPr lang="en-US" baseline="-25000" dirty="0" smtClean="0"/>
              <a:t>(s) </a:t>
            </a:r>
            <a:r>
              <a:rPr lang="en-US" dirty="0" smtClean="0"/>
              <a:t>+ Mg(NO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 (aq) </a:t>
            </a:r>
            <a:r>
              <a:rPr lang="en-US" dirty="0" smtClean="0">
                <a:sym typeface="Wingdings" pitchFamily="2" charset="2"/>
              </a:rPr>
              <a:t> Mg</a:t>
            </a:r>
            <a:r>
              <a:rPr lang="en-US" baseline="-25000" dirty="0" smtClean="0">
                <a:sym typeface="Wingdings" pitchFamily="2" charset="2"/>
              </a:rPr>
              <a:t> (s) </a:t>
            </a:r>
            <a:r>
              <a:rPr lang="en-US" dirty="0" smtClean="0">
                <a:sym typeface="Wingdings" pitchFamily="2" charset="2"/>
              </a:rPr>
              <a:t>+ Cu(NO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baseline="-25000" dirty="0" smtClean="0">
                <a:sym typeface="Wingdings" pitchFamily="2" charset="2"/>
              </a:rPr>
              <a:t>2 (aq)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ym typeface="Wingdings" pitchFamily="2" charset="2"/>
              </a:rPr>
              <a:t>Cu </a:t>
            </a:r>
            <a:r>
              <a:rPr lang="en-US" baseline="-25000" dirty="0" smtClean="0">
                <a:sym typeface="Wingdings" pitchFamily="2" charset="2"/>
              </a:rPr>
              <a:t>(s) </a:t>
            </a:r>
            <a:r>
              <a:rPr lang="en-US" dirty="0" smtClean="0">
                <a:sym typeface="Wingdings" pitchFamily="2" charset="2"/>
              </a:rPr>
              <a:t>+ Mg(NO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baseline="-25000" dirty="0" smtClean="0">
                <a:sym typeface="Wingdings" pitchFamily="2" charset="2"/>
              </a:rPr>
              <a:t>2 (aq)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MgCu</a:t>
            </a:r>
            <a:r>
              <a:rPr lang="en-US" baseline="-25000" dirty="0" smtClean="0">
                <a:sym typeface="Wingdings" pitchFamily="2" charset="2"/>
              </a:rPr>
              <a:t> (s) </a:t>
            </a:r>
            <a:r>
              <a:rPr lang="en-US" dirty="0" smtClean="0">
                <a:sym typeface="Wingdings" pitchFamily="2" charset="2"/>
              </a:rPr>
              <a:t>+ NO</a:t>
            </a:r>
            <a:r>
              <a:rPr lang="en-US" baseline="-25000" dirty="0" smtClean="0">
                <a:sym typeface="Wingdings" pitchFamily="2" charset="2"/>
              </a:rPr>
              <a:t>2 (g)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ym typeface="Wingdings" pitchFamily="2" charset="2"/>
              </a:rPr>
              <a:t>Cu </a:t>
            </a:r>
            <a:r>
              <a:rPr lang="en-US" baseline="-25000" dirty="0" smtClean="0">
                <a:sym typeface="Wingdings" pitchFamily="2" charset="2"/>
              </a:rPr>
              <a:t>(s) </a:t>
            </a:r>
            <a:r>
              <a:rPr lang="en-US" dirty="0" smtClean="0">
                <a:sym typeface="Wingdings" pitchFamily="2" charset="2"/>
              </a:rPr>
              <a:t>+ Mg(NO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baseline="-25000" dirty="0" smtClean="0">
                <a:sym typeface="Wingdings" pitchFamily="2" charset="2"/>
              </a:rPr>
              <a:t>2 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MgCu</a:t>
            </a:r>
            <a:r>
              <a:rPr lang="en-US" baseline="-25000" dirty="0" smtClean="0">
                <a:sym typeface="Wingdings" pitchFamily="2" charset="2"/>
              </a:rPr>
              <a:t> (s) </a:t>
            </a:r>
            <a:r>
              <a:rPr lang="en-US" dirty="0" smtClean="0">
                <a:sym typeface="Wingdings" pitchFamily="2" charset="2"/>
              </a:rPr>
              <a:t>+ 2 NO</a:t>
            </a:r>
            <a:r>
              <a:rPr lang="en-US" baseline="-25000" dirty="0" smtClean="0">
                <a:sym typeface="Wingdings" pitchFamily="2" charset="2"/>
              </a:rPr>
              <a:t>3 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baseline="-25000" dirty="0" smtClean="0">
                <a:sym typeface="Wingdings" pitchFamily="2" charset="2"/>
              </a:rPr>
              <a:t>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ym typeface="Wingdings" pitchFamily="2" charset="2"/>
              </a:rPr>
              <a:t>Cu</a:t>
            </a:r>
            <a:r>
              <a:rPr lang="en-US" sz="2800" baseline="30000" dirty="0" smtClean="0">
                <a:sym typeface="Wingdings" pitchFamily="2" charset="2"/>
              </a:rPr>
              <a:t>2+ </a:t>
            </a:r>
            <a:r>
              <a:rPr lang="en-US" sz="2800" baseline="-25000" dirty="0" smtClean="0">
                <a:sym typeface="Wingdings" pitchFamily="2" charset="2"/>
              </a:rPr>
              <a:t>(s)</a:t>
            </a:r>
            <a:r>
              <a:rPr lang="en-US" sz="2800" dirty="0" smtClean="0">
                <a:sym typeface="Wingdings" pitchFamily="2" charset="2"/>
              </a:rPr>
              <a:t> + </a:t>
            </a:r>
            <a:r>
              <a:rPr lang="en-US" sz="2800" dirty="0" smtClean="0"/>
              <a:t>Mg(NO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2 (</a:t>
            </a:r>
            <a:r>
              <a:rPr lang="en-US" sz="2800" baseline="-25000" dirty="0" err="1" smtClean="0"/>
              <a:t>aq</a:t>
            </a:r>
            <a:r>
              <a:rPr lang="en-US" sz="2800" baseline="-25000" dirty="0" smtClean="0"/>
              <a:t>)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Mg</a:t>
            </a:r>
            <a:r>
              <a:rPr lang="en-US" sz="2800" baseline="30000" dirty="0" smtClean="0"/>
              <a:t>2+ </a:t>
            </a:r>
            <a:r>
              <a:rPr lang="en-US" sz="2800" baseline="-25000" dirty="0" smtClean="0"/>
              <a:t>(</a:t>
            </a:r>
            <a:r>
              <a:rPr lang="en-US" sz="2800" baseline="-25000" dirty="0" err="1" smtClean="0"/>
              <a:t>aq</a:t>
            </a:r>
            <a:r>
              <a:rPr lang="en-US" sz="2800" baseline="-25000" dirty="0" smtClean="0"/>
              <a:t>) </a:t>
            </a:r>
            <a:r>
              <a:rPr lang="en-US" sz="2800" dirty="0" smtClean="0">
                <a:sym typeface="Wingdings" pitchFamily="2" charset="2"/>
              </a:rPr>
              <a:t>+ Cu(NO</a:t>
            </a:r>
            <a:r>
              <a:rPr lang="en-US" sz="2800" baseline="-25000" dirty="0" smtClean="0">
                <a:sym typeface="Wingdings" pitchFamily="2" charset="2"/>
              </a:rPr>
              <a:t>3</a:t>
            </a:r>
            <a:r>
              <a:rPr lang="en-US" sz="2800" dirty="0" smtClean="0">
                <a:sym typeface="Wingdings" pitchFamily="2" charset="2"/>
              </a:rPr>
              <a:t>)</a:t>
            </a:r>
            <a:r>
              <a:rPr lang="en-US" sz="2800" baseline="-25000" dirty="0" smtClean="0">
                <a:sym typeface="Wingdings" pitchFamily="2" charset="2"/>
              </a:rPr>
              <a:t>2 (</a:t>
            </a:r>
            <a:r>
              <a:rPr lang="en-US" sz="2800" baseline="-25000" dirty="0" err="1" smtClean="0">
                <a:sym typeface="Wingdings" pitchFamily="2" charset="2"/>
              </a:rPr>
              <a:t>aq</a:t>
            </a:r>
            <a:r>
              <a:rPr lang="en-US" sz="2800" baseline="-25000" dirty="0" smtClean="0">
                <a:sym typeface="Wingdings" pitchFamily="2" charset="2"/>
              </a:rPr>
              <a:t>)</a:t>
            </a:r>
            <a:endParaRPr lang="en-US" sz="28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ym typeface="Wingdings" pitchFamily="2" charset="2"/>
              </a:rPr>
              <a:t>No reaction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solidFill>
                  <a:srgbClr val="000099"/>
                </a:solidFill>
                <a:latin typeface="Calibri" pitchFamily="34" charset="0"/>
              </a:rPr>
              <a:t>Activity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solidFill>
                  <a:srgbClr val="000099"/>
                </a:solidFill>
                <a:latin typeface="Calibri" pitchFamily="34" charset="0"/>
              </a:rPr>
              <a:t>Series of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solidFill>
                  <a:srgbClr val="000099"/>
                </a:solidFill>
                <a:latin typeface="Calibri" pitchFamily="34" charset="0"/>
              </a:rPr>
              <a:t>Metals</a:t>
            </a:r>
            <a:endParaRPr lang="en-US" sz="1600" u="sng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Li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K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Ba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Sr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Ca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Na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Mg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Al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Mn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Zn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Cr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Fe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Cd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Co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Ni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Sn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Pb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(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H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Sb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Cu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Ag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Pd	</a:t>
            </a:r>
            <a:endParaRPr lang="en-US" sz="1600" u="none" baseline="-25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Pt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Hg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Au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Magnesium ribbon is placed in a hydrochloric acid solution. What is the coefficient in front of the magnesium?</a:t>
            </a:r>
          </a:p>
          <a:p>
            <a:pPr marL="514350" indent="-514350">
              <a:buNone/>
            </a:pP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endParaRPr lang="en-US" baseline="-250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solidFill>
                  <a:srgbClr val="000099"/>
                </a:solidFill>
                <a:latin typeface="Calibri" pitchFamily="34" charset="0"/>
              </a:rPr>
              <a:t>Activity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solidFill>
                  <a:srgbClr val="000099"/>
                </a:solidFill>
                <a:latin typeface="Calibri" pitchFamily="34" charset="0"/>
              </a:rPr>
              <a:t>Series of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solidFill>
                  <a:srgbClr val="000099"/>
                </a:solidFill>
                <a:latin typeface="Calibri" pitchFamily="34" charset="0"/>
              </a:rPr>
              <a:t>Metals</a:t>
            </a:r>
            <a:endParaRPr lang="en-US" sz="1600" u="sng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Li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K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Ba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Sr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Ca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Na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Mg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Al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Mn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Zn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Cr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Fe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Cd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Co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Ni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Sn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Pb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(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H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Sb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Cu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Ag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Pd	</a:t>
            </a:r>
            <a:endParaRPr lang="en-US" sz="1600" u="none" baseline="-25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Pt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Hg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Au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piece of soft, gray lithium metal is added to water. </a:t>
            </a:r>
          </a:p>
          <a:p>
            <a:r>
              <a:rPr lang="en-US" dirty="0" smtClean="0"/>
              <a:t>What is the coefficient of lithium? 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solidFill>
                  <a:srgbClr val="000099"/>
                </a:solidFill>
                <a:latin typeface="Calibri" pitchFamily="34" charset="0"/>
              </a:rPr>
              <a:t>Activity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solidFill>
                  <a:srgbClr val="000099"/>
                </a:solidFill>
                <a:latin typeface="Calibri" pitchFamily="34" charset="0"/>
              </a:rPr>
              <a:t>Series of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solidFill>
                  <a:srgbClr val="000099"/>
                </a:solidFill>
                <a:latin typeface="Calibri" pitchFamily="34" charset="0"/>
              </a:rPr>
              <a:t>Metals</a:t>
            </a:r>
            <a:endParaRPr lang="en-US" sz="1600" u="sng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Li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K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Ba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Sr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Ca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Na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Mg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Al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Mn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Zn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Cr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Fe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Cd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Co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Ni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Sn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Pb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(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H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Sb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Cu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Ag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Pd	</a:t>
            </a:r>
            <a:endParaRPr lang="en-US" sz="1600" u="none" baseline="-25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Pt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Hg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Au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 </a:t>
            </a:r>
            <a:br>
              <a:rPr lang="en-US" dirty="0" smtClean="0"/>
            </a:br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Manganese chips are added to nitric acid. What gas is formed?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solidFill>
                  <a:srgbClr val="000099"/>
                </a:solidFill>
                <a:latin typeface="Calibri" pitchFamily="34" charset="0"/>
              </a:rPr>
              <a:t>Activity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solidFill>
                  <a:srgbClr val="000099"/>
                </a:solidFill>
                <a:latin typeface="Calibri" pitchFamily="34" charset="0"/>
              </a:rPr>
              <a:t>Series of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solidFill>
                  <a:srgbClr val="000099"/>
                </a:solidFill>
                <a:latin typeface="Calibri" pitchFamily="34" charset="0"/>
              </a:rPr>
              <a:t>Metals</a:t>
            </a:r>
            <a:endParaRPr lang="en-US" sz="1600" u="sng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Li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K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Ba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Sr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Ca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Na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Mg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Al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Mn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Zn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Cr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Fe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Cd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Co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Ni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Sn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Pb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(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H</a:t>
            </a: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err="1" smtClean="0">
                <a:solidFill>
                  <a:srgbClr val="000099"/>
                </a:solidFill>
                <a:latin typeface="Calibri" pitchFamily="34" charset="0"/>
              </a:rPr>
              <a:t>Sb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Cu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Ag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Pd	</a:t>
            </a:r>
            <a:endParaRPr lang="en-US" sz="1600" u="none" baseline="-25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Pt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Hg	</a:t>
            </a:r>
            <a:endParaRPr lang="en-US" sz="1600" u="none" dirty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none" dirty="0" smtClean="0">
                <a:solidFill>
                  <a:srgbClr val="000099"/>
                </a:solidFill>
                <a:latin typeface="Calibri" pitchFamily="34" charset="0"/>
              </a:rPr>
              <a:t>Au</a:t>
            </a:r>
            <a:r>
              <a:rPr lang="en-US" sz="1600" u="none" dirty="0">
                <a:solidFill>
                  <a:srgbClr val="000099"/>
                </a:solidFill>
                <a:latin typeface="Calibri" pitchFamily="34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Cu + AgNO</a:t>
            </a:r>
            <a:r>
              <a:rPr lang="en-US" baseline="-25000" smtClean="0"/>
              <a:t>3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Cr + NiCl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Arial" charset="0"/>
              </a:rPr>
              <a:t>Chemical Equations</a:t>
            </a:r>
            <a:endParaRPr lang="en-US" u="sng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4572000" cy="41148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Must be balanced to satisfy Law of conservation of mass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State Designations</a:t>
            </a:r>
          </a:p>
          <a:p>
            <a:pPr lvl="1"/>
            <a:r>
              <a:rPr lang="en-US" sz="2000" dirty="0" smtClean="0">
                <a:latin typeface="Arial" charset="0"/>
              </a:rPr>
              <a:t>(g) gas </a:t>
            </a:r>
          </a:p>
          <a:p>
            <a:pPr lvl="1"/>
            <a:r>
              <a:rPr lang="en-US" sz="2000" dirty="0" smtClean="0">
                <a:latin typeface="Arial" charset="0"/>
              </a:rPr>
              <a:t>(l) liquid</a:t>
            </a:r>
          </a:p>
          <a:p>
            <a:pPr lvl="1"/>
            <a:r>
              <a:rPr lang="en-US" sz="2000" dirty="0" smtClean="0">
                <a:latin typeface="Arial" charset="0"/>
              </a:rPr>
              <a:t>(s) solid</a:t>
            </a:r>
          </a:p>
          <a:p>
            <a:pPr lvl="1"/>
            <a:r>
              <a:rPr lang="en-US" sz="2000" dirty="0" smtClean="0">
                <a:latin typeface="Arial" charset="0"/>
              </a:rPr>
              <a:t>(</a:t>
            </a:r>
            <a:r>
              <a:rPr lang="en-US" sz="2000" dirty="0" err="1" smtClean="0">
                <a:latin typeface="Arial" charset="0"/>
              </a:rPr>
              <a:t>aq</a:t>
            </a:r>
            <a:r>
              <a:rPr lang="en-US" sz="2000" dirty="0" smtClean="0">
                <a:latin typeface="Arial" charset="0"/>
              </a:rPr>
              <a:t>) aqueous</a:t>
            </a:r>
            <a:endParaRPr lang="en-US" dirty="0" smtClean="0">
              <a:latin typeface="Arial" charset="0"/>
            </a:endParaRPr>
          </a:p>
        </p:txBody>
      </p:sp>
      <p:pic>
        <p:nvPicPr>
          <p:cNvPr id="4" name="Picture 8" descr="08_Pg224_UnFigur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998" y="1336922"/>
            <a:ext cx="4191001" cy="2092078"/>
          </a:xfrm>
          <a:prstGeom prst="rect">
            <a:avLst/>
          </a:prstGeom>
          <a:noFill/>
        </p:spPr>
      </p:pic>
      <p:pic>
        <p:nvPicPr>
          <p:cNvPr id="5" name="Picture 9" descr="08_Pg224_UnFigure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302" y="3581400"/>
            <a:ext cx="430269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Cr + Zn(NO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Zn + HCl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Fe + HCl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/>
          <a:lstStyle/>
          <a:p>
            <a:r>
              <a:rPr lang="en-US" sz="3400" dirty="0" smtClean="0">
                <a:solidFill>
                  <a:srgbClr val="000099"/>
                </a:solidFill>
                <a:latin typeface="Arial" charset="0"/>
              </a:rPr>
              <a:t>Classifying Reactions by what Atoms Do</a:t>
            </a:r>
            <a:endParaRPr lang="en-US" sz="3400" dirty="0" smtClean="0">
              <a:solidFill>
                <a:srgbClr val="99FF33"/>
              </a:solidFill>
              <a:latin typeface="Arial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 smtClean="0">
                <a:latin typeface="Arial" charset="0"/>
              </a:rPr>
              <a:t>Double displacement   	</a:t>
            </a:r>
          </a:p>
          <a:p>
            <a:pPr lvl="1">
              <a:lnSpc>
                <a:spcPct val="140000"/>
              </a:lnSpc>
              <a:buFont typeface="Wingdings" charset="2"/>
              <a:buChar char="Ø"/>
            </a:pPr>
            <a:r>
              <a:rPr lang="en-US" dirty="0" smtClean="0">
                <a:latin typeface="Arial" charset="0"/>
              </a:rPr>
              <a:t>AX + BZ  </a:t>
            </a:r>
            <a:r>
              <a:rPr lang="en-US" dirty="0" smtClean="0">
                <a:latin typeface="Arial" charset="0"/>
                <a:sym typeface="Symbol" pitchFamily="18" charset="2"/>
              </a:rPr>
              <a:t></a:t>
            </a:r>
            <a:r>
              <a:rPr lang="en-US" dirty="0" smtClean="0">
                <a:latin typeface="Arial" charset="0"/>
              </a:rPr>
              <a:t>  AZ + BX</a:t>
            </a:r>
          </a:p>
          <a:p>
            <a:pPr lvl="2">
              <a:lnSpc>
                <a:spcPct val="140000"/>
              </a:lnSpc>
              <a:buFont typeface="Wingdings" charset="2"/>
              <a:buChar char="Ø"/>
            </a:pPr>
            <a:r>
              <a:rPr lang="en-US" dirty="0" smtClean="0">
                <a:latin typeface="Arial" charset="0"/>
              </a:rPr>
              <a:t>Precipitation </a:t>
            </a:r>
            <a:r>
              <a:rPr lang="en-US" sz="2000" dirty="0" smtClean="0">
                <a:latin typeface="Arial" charset="0"/>
              </a:rPr>
              <a:t>(solubility rules)</a:t>
            </a:r>
          </a:p>
          <a:p>
            <a:pPr lvl="2">
              <a:lnSpc>
                <a:spcPct val="140000"/>
              </a:lnSpc>
              <a:buFont typeface="Wingdings" charset="2"/>
              <a:buChar char="Ø"/>
            </a:pPr>
            <a:r>
              <a:rPr lang="en-US" dirty="0" smtClean="0">
                <a:latin typeface="Arial" charset="0"/>
              </a:rPr>
              <a:t>Gas formation </a:t>
            </a:r>
            <a:r>
              <a:rPr lang="en-US" sz="2000" dirty="0" smtClean="0">
                <a:latin typeface="Arial" charset="0"/>
              </a:rPr>
              <a:t>(H</a:t>
            </a:r>
            <a:r>
              <a:rPr lang="en-US" sz="2000" baseline="-25000" dirty="0" smtClean="0">
                <a:latin typeface="Arial" charset="0"/>
              </a:rPr>
              <a:t>2</a:t>
            </a:r>
            <a:r>
              <a:rPr lang="en-US" sz="2000" dirty="0" smtClean="0">
                <a:latin typeface="Arial" charset="0"/>
              </a:rPr>
              <a:t>S, CO</a:t>
            </a:r>
            <a:r>
              <a:rPr lang="en-US" sz="2000" baseline="-25000" dirty="0" smtClean="0">
                <a:latin typeface="Arial" charset="0"/>
              </a:rPr>
              <a:t>2</a:t>
            </a:r>
            <a:r>
              <a:rPr lang="en-US" sz="2000" dirty="0" smtClean="0">
                <a:latin typeface="Arial" charset="0"/>
              </a:rPr>
              <a:t>, NH</a:t>
            </a:r>
            <a:r>
              <a:rPr lang="en-US" sz="2000" baseline="-25000" dirty="0" smtClean="0">
                <a:latin typeface="Arial" charset="0"/>
              </a:rPr>
              <a:t>3</a:t>
            </a:r>
            <a:r>
              <a:rPr lang="en-US" sz="2000" dirty="0" smtClean="0">
                <a:latin typeface="Arial" charset="0"/>
              </a:rPr>
              <a:t>, SO</a:t>
            </a:r>
            <a:r>
              <a:rPr lang="en-US" sz="2000" baseline="-25000" dirty="0" smtClean="0">
                <a:latin typeface="Arial" charset="0"/>
              </a:rPr>
              <a:t>2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lvl="2">
              <a:lnSpc>
                <a:spcPct val="140000"/>
              </a:lnSpc>
              <a:buFont typeface="Wingdings" charset="2"/>
              <a:buChar char="Ø"/>
            </a:pPr>
            <a:r>
              <a:rPr lang="en-US" dirty="0" smtClean="0">
                <a:latin typeface="Arial" charset="0"/>
              </a:rPr>
              <a:t>Slightly </a:t>
            </a:r>
            <a:r>
              <a:rPr lang="en-US" dirty="0" err="1" smtClean="0">
                <a:latin typeface="Arial" charset="0"/>
              </a:rPr>
              <a:t>ionizable</a:t>
            </a:r>
            <a:r>
              <a:rPr lang="en-US" dirty="0" smtClean="0">
                <a:latin typeface="Arial" charset="0"/>
              </a:rPr>
              <a:t> substance </a:t>
            </a:r>
            <a:r>
              <a:rPr lang="en-US" sz="2000" dirty="0" smtClean="0">
                <a:latin typeface="Arial" charset="0"/>
              </a:rPr>
              <a:t>(weak acid/weak base)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latin typeface="Arial" charset="0"/>
              </a:rPr>
              <a:t>Neutralization </a:t>
            </a:r>
            <a:r>
              <a:rPr lang="en-US" sz="2000" dirty="0" smtClean="0">
                <a:latin typeface="Arial" charset="0"/>
              </a:rPr>
              <a:t>(special type of double displacement reaction)</a:t>
            </a:r>
          </a:p>
          <a:p>
            <a:pPr lvl="1">
              <a:lnSpc>
                <a:spcPct val="140000"/>
              </a:lnSpc>
              <a:buFont typeface="Wingdings" charset="2"/>
              <a:buChar char="Ø"/>
            </a:pPr>
            <a:r>
              <a:rPr lang="en-US" dirty="0" smtClean="0">
                <a:latin typeface="Arial" charset="0"/>
              </a:rPr>
              <a:t>HX </a:t>
            </a:r>
            <a:r>
              <a:rPr lang="en-US" baseline="-25000" dirty="0" smtClean="0">
                <a:latin typeface="Arial" charset="0"/>
              </a:rPr>
              <a:t>(</a:t>
            </a:r>
            <a:r>
              <a:rPr lang="en-US" baseline="-25000" dirty="0" err="1" smtClean="0">
                <a:latin typeface="Arial" charset="0"/>
              </a:rPr>
              <a:t>aq</a:t>
            </a:r>
            <a:r>
              <a:rPr lang="en-US" baseline="-25000" dirty="0" smtClean="0">
                <a:latin typeface="Arial" charset="0"/>
              </a:rPr>
              <a:t>) </a:t>
            </a:r>
            <a:r>
              <a:rPr lang="en-US" dirty="0" smtClean="0">
                <a:latin typeface="Arial" charset="0"/>
              </a:rPr>
              <a:t>+BOH </a:t>
            </a:r>
            <a:r>
              <a:rPr lang="en-US" baseline="-25000" dirty="0" smtClean="0">
                <a:latin typeface="Arial" charset="0"/>
              </a:rPr>
              <a:t>(</a:t>
            </a:r>
            <a:r>
              <a:rPr lang="en-US" baseline="-25000" dirty="0" err="1" smtClean="0">
                <a:latin typeface="Arial" charset="0"/>
              </a:rPr>
              <a:t>aq</a:t>
            </a:r>
            <a:r>
              <a:rPr lang="en-US" baseline="-25000" dirty="0" smtClean="0">
                <a:latin typeface="Arial" charset="0"/>
              </a:rPr>
              <a:t>) </a:t>
            </a:r>
            <a:r>
              <a:rPr lang="en-US" dirty="0" smtClean="0">
                <a:latin typeface="Arial" charset="0"/>
                <a:sym typeface="Symbol" pitchFamily="18" charset="2"/>
              </a:rPr>
              <a:t></a:t>
            </a:r>
            <a:r>
              <a:rPr lang="en-US" dirty="0" smtClean="0">
                <a:latin typeface="Arial" charset="0"/>
              </a:rPr>
              <a:t> BX +H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O </a:t>
            </a:r>
            <a:r>
              <a:rPr lang="en-US" baseline="-25000" dirty="0" smtClean="0">
                <a:latin typeface="Arial" charset="0"/>
              </a:rPr>
              <a:t>(l)</a:t>
            </a:r>
            <a:endParaRPr lang="en-US" sz="3200" baseline="-25000" dirty="0" smtClean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dirty="0" smtClean="0"/>
              <a:t>Double Displacement</a:t>
            </a:r>
            <a:endParaRPr lang="en-US" dirty="0"/>
          </a:p>
        </p:txBody>
      </p:sp>
      <p:pic>
        <p:nvPicPr>
          <p:cNvPr id="4" name="Content Placeholder 3" descr="08_06_Fig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8202676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24000"/>
          </a:xfrm>
        </p:spPr>
        <p:txBody>
          <a:bodyPr/>
          <a:lstStyle/>
          <a:p>
            <a:r>
              <a:rPr lang="en-US" smtClean="0"/>
              <a:t>Predicting Reactions</a:t>
            </a:r>
            <a:br>
              <a:rPr lang="en-US" smtClean="0"/>
            </a:br>
            <a:r>
              <a:rPr lang="en-US" smtClean="0"/>
              <a:t>Double Displacement</a:t>
            </a:r>
          </a:p>
        </p:txBody>
      </p:sp>
      <p:pic>
        <p:nvPicPr>
          <p:cNvPr id="25603" name="Picture 4" descr="FG07_08-0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1374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FG07_08-04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038600"/>
            <a:ext cx="25908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1" descr="09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38" y="152400"/>
            <a:ext cx="70961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7843838" y="6584950"/>
            <a:ext cx="13001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9-13, p. 256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rial" charset="0"/>
              </a:rPr>
              <a:t>Common Strong Acids and Bases</a:t>
            </a:r>
          </a:p>
        </p:txBody>
      </p:sp>
      <p:sp>
        <p:nvSpPr>
          <p:cNvPr id="5123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/>
              <a:t>	</a:t>
            </a:r>
            <a:r>
              <a:rPr lang="en-US" sz="2400" u="sng" smtClean="0">
                <a:latin typeface="Arial" charset="0"/>
              </a:rPr>
              <a:t>Common Strong Acids</a:t>
            </a:r>
          </a:p>
          <a:p>
            <a:pPr eaLnBrk="1" hangingPunct="1">
              <a:buFont typeface="Arial" charset="0"/>
              <a:buNone/>
            </a:pPr>
            <a:endParaRPr lang="en-US" sz="2400" b="1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latin typeface="Arial" charset="0"/>
              </a:rPr>
              <a:t>	</a:t>
            </a:r>
            <a:r>
              <a:rPr lang="en-US" sz="1600" smtClean="0">
                <a:latin typeface="Arial" charset="0"/>
              </a:rPr>
              <a:t>Hydrochloric acid	HCl</a:t>
            </a:r>
            <a:r>
              <a:rPr lang="en-US" sz="1600" baseline="-25000" smtClean="0">
                <a:latin typeface="Arial" charset="0"/>
              </a:rPr>
              <a:t> (aq)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Hydrobromic acid	HBr</a:t>
            </a:r>
            <a:r>
              <a:rPr lang="en-US" sz="1600" baseline="-25000" smtClean="0">
                <a:latin typeface="Arial" charset="0"/>
              </a:rPr>
              <a:t> (aq)</a:t>
            </a: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Hydroiodic acid		HI </a:t>
            </a:r>
            <a:r>
              <a:rPr lang="en-US" sz="1600" baseline="-25000" smtClean="0">
                <a:latin typeface="Arial" charset="0"/>
              </a:rPr>
              <a:t>(aq)</a:t>
            </a: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Perchloric acid		HClO</a:t>
            </a:r>
            <a:r>
              <a:rPr lang="en-US" sz="1600" baseline="-25000" smtClean="0">
                <a:latin typeface="Arial" charset="0"/>
              </a:rPr>
              <a:t>4 (aq)</a:t>
            </a: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Chloric acid		HClO</a:t>
            </a:r>
            <a:r>
              <a:rPr lang="en-US" sz="1600" baseline="-25000" smtClean="0">
                <a:latin typeface="Arial" charset="0"/>
              </a:rPr>
              <a:t>3 (aq)</a:t>
            </a: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Nitric acid		HNO</a:t>
            </a:r>
            <a:r>
              <a:rPr lang="en-US" sz="1600" baseline="-25000" smtClean="0">
                <a:latin typeface="Arial" charset="0"/>
              </a:rPr>
              <a:t>3 (aq)</a:t>
            </a: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Sulfuric acid		H</a:t>
            </a:r>
            <a:r>
              <a:rPr lang="en-US" sz="1600" baseline="-25000" smtClean="0">
                <a:latin typeface="Arial" charset="0"/>
              </a:rPr>
              <a:t>2</a:t>
            </a:r>
            <a:r>
              <a:rPr lang="en-US" sz="1600" smtClean="0">
                <a:latin typeface="Arial" charset="0"/>
              </a:rPr>
              <a:t>SO</a:t>
            </a:r>
            <a:r>
              <a:rPr lang="en-US" sz="1600" baseline="-25000" smtClean="0">
                <a:latin typeface="Arial" charset="0"/>
              </a:rPr>
              <a:t>4 (aq)</a:t>
            </a:r>
          </a:p>
          <a:p>
            <a:pPr eaLnBrk="1" hangingPunct="1">
              <a:buFont typeface="Arial" charset="0"/>
              <a:buNone/>
            </a:pP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1600" smtClean="0">
              <a:latin typeface="Arial" charset="0"/>
            </a:endParaRPr>
          </a:p>
        </p:txBody>
      </p:sp>
      <p:sp>
        <p:nvSpPr>
          <p:cNvPr id="5124" name="Rectangle 6"/>
          <p:cNvSpPr>
            <a:spLocks noGrp="1"/>
          </p:cNvSpPr>
          <p:nvPr>
            <p:ph type="body" sz="half" idx="2"/>
          </p:nvPr>
        </p:nvSpPr>
        <p:spPr>
          <a:xfrm>
            <a:off x="4572000" y="1447800"/>
            <a:ext cx="4114800" cy="4678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smtClean="0"/>
              <a:t>	</a:t>
            </a:r>
            <a:r>
              <a:rPr lang="en-US" sz="2400" u="sng" smtClean="0">
                <a:latin typeface="Arial" charset="0"/>
              </a:rPr>
              <a:t>Common Strong Bases</a:t>
            </a:r>
          </a:p>
          <a:p>
            <a:pPr eaLnBrk="1" hangingPunct="1">
              <a:buFont typeface="Arial" charset="0"/>
              <a:buNone/>
            </a:pPr>
            <a:endParaRPr lang="en-US" sz="1200" b="1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b="1" smtClean="0"/>
              <a:t>	</a:t>
            </a:r>
            <a:r>
              <a:rPr lang="en-US" sz="1600" smtClean="0">
                <a:latin typeface="Arial" charset="0"/>
              </a:rPr>
              <a:t>Lithium hydroxide	LiOH</a:t>
            </a:r>
            <a:r>
              <a:rPr lang="en-US" sz="1600" baseline="-25000" smtClean="0">
                <a:latin typeface="Arial" charset="0"/>
              </a:rPr>
              <a:t> (aq) </a:t>
            </a: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Sodium hydroxide	NaOH </a:t>
            </a:r>
            <a:r>
              <a:rPr lang="en-US" sz="1600" baseline="-25000" smtClean="0">
                <a:latin typeface="Arial" charset="0"/>
              </a:rPr>
              <a:t>(aq)</a:t>
            </a: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Potassium hydroxide	KOH </a:t>
            </a:r>
            <a:r>
              <a:rPr lang="en-US" sz="1600" baseline="-25000" smtClean="0">
                <a:latin typeface="Arial" charset="0"/>
              </a:rPr>
              <a:t>(aq)</a:t>
            </a: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Strontium hydroxide	Sr(OH)</a:t>
            </a:r>
            <a:r>
              <a:rPr lang="en-US" sz="1600" baseline="-25000" smtClean="0">
                <a:latin typeface="Arial" charset="0"/>
              </a:rPr>
              <a:t>2</a:t>
            </a:r>
            <a:r>
              <a:rPr lang="en-US" sz="1600" smtClean="0">
                <a:latin typeface="Arial" charset="0"/>
              </a:rPr>
              <a:t> </a:t>
            </a:r>
            <a:r>
              <a:rPr lang="en-US" sz="1600" baseline="-25000" smtClean="0">
                <a:latin typeface="Arial" charset="0"/>
              </a:rPr>
              <a:t>(aq)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Barium hydroxide	Ba(OH)</a:t>
            </a:r>
            <a:r>
              <a:rPr lang="en-US" sz="1600" baseline="-25000" smtClean="0">
                <a:latin typeface="Arial" charset="0"/>
              </a:rPr>
              <a:t>2</a:t>
            </a:r>
            <a:r>
              <a:rPr lang="en-US" sz="1600" smtClean="0">
                <a:latin typeface="Arial" charset="0"/>
              </a:rPr>
              <a:t> </a:t>
            </a:r>
            <a:r>
              <a:rPr lang="en-US" sz="1600" baseline="-25000" smtClean="0">
                <a:latin typeface="Arial" charset="0"/>
              </a:rPr>
              <a:t>(aq)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Calcium hydroxide	Ca(OH)</a:t>
            </a:r>
            <a:r>
              <a:rPr lang="en-US" sz="1600" baseline="-25000" smtClean="0">
                <a:latin typeface="Arial" charset="0"/>
              </a:rPr>
              <a:t>2 (aq)</a:t>
            </a:r>
          </a:p>
          <a:p>
            <a:pPr eaLnBrk="1" hangingPunct="1"/>
            <a:endParaRPr lang="en-US" sz="1600" smtClean="0">
              <a:latin typeface="Arial" charset="0"/>
            </a:endParaRPr>
          </a:p>
          <a:p>
            <a:pPr eaLnBrk="1" hangingPunct="1"/>
            <a:endParaRPr lang="en-US" sz="4000" smtClean="0"/>
          </a:p>
        </p:txBody>
      </p:sp>
    </p:spTree>
    <p:extLst>
      <p:ext uri="{BB962C8B-B14F-4D97-AF65-F5344CB8AC3E}">
        <p14:creationId xmlns:p14="http://schemas.microsoft.com/office/powerpoint/2010/main" val="41138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 – Ion Exchange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2971800" cy="4525963"/>
          </a:xfrm>
        </p:spPr>
        <p:txBody>
          <a:bodyPr/>
          <a:lstStyle/>
          <a:p>
            <a:r>
              <a:rPr lang="en-US" dirty="0" smtClean="0"/>
              <a:t>What is the precipitate when lead(II) nitrate reacts with lithium chloride?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077933"/>
            <a:ext cx="5715000" cy="57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 dirty="0" smtClean="0"/>
              <a:t>Example – Ion Exchange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3505200" cy="4525963"/>
          </a:xfrm>
        </p:spPr>
        <p:txBody>
          <a:bodyPr/>
          <a:lstStyle/>
          <a:p>
            <a:r>
              <a:rPr lang="en-US" dirty="0" smtClean="0"/>
              <a:t>What gas is formed when sodium sulfite reacts with </a:t>
            </a:r>
            <a:r>
              <a:rPr lang="en-US" dirty="0" err="1" smtClean="0"/>
              <a:t>hydrobromic</a:t>
            </a:r>
            <a:r>
              <a:rPr lang="en-US" dirty="0" smtClean="0"/>
              <a:t> acid?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3 (g)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 </a:t>
            </a:r>
            <a:r>
              <a:rPr lang="en-US" baseline="-25000" dirty="0" smtClean="0"/>
              <a:t>(g)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SO</a:t>
            </a:r>
            <a:r>
              <a:rPr lang="en-US" baseline="-25000" dirty="0" smtClean="0"/>
              <a:t>3 (g)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SO</a:t>
            </a:r>
            <a:r>
              <a:rPr lang="en-US" baseline="-25000" dirty="0" smtClean="0"/>
              <a:t>2 (g) </a:t>
            </a:r>
            <a:endParaRPr lang="en-US" baseline="-25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7939" y="1143000"/>
            <a:ext cx="512327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2400" dirty="0" smtClean="0"/>
              <a:t>What information is shown in a balanced chemical equation? 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322146"/>
              </p:ext>
            </p:extLst>
          </p:nvPr>
        </p:nvGraphicFramePr>
        <p:xfrm>
          <a:off x="685800" y="1447800"/>
          <a:ext cx="7772401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381000"/>
                <a:gridCol w="1905000"/>
                <a:gridCol w="457200"/>
                <a:gridCol w="1524000"/>
                <a:gridCol w="381000"/>
                <a:gridCol w="17526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Zn </a:t>
                      </a:r>
                      <a:r>
                        <a:rPr lang="en-US" baseline="-25000" dirty="0" smtClean="0"/>
                        <a:t>(s)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HCl</a:t>
                      </a:r>
                      <a:r>
                        <a:rPr lang="en-US" baseline="-25000" dirty="0" smtClean="0"/>
                        <a:t> (</a:t>
                      </a:r>
                      <a:r>
                        <a:rPr lang="en-US" baseline="-25000" dirty="0" err="1" smtClean="0"/>
                        <a:t>aq</a:t>
                      </a:r>
                      <a:r>
                        <a:rPr lang="en-US" baseline="-250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itchFamily="2" charset="2"/>
                        </a:rPr>
                        <a:t>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ZnCl</a:t>
                      </a:r>
                      <a:r>
                        <a:rPr lang="en-US" baseline="-25000" dirty="0" smtClean="0"/>
                        <a:t>2 (</a:t>
                      </a:r>
                      <a:r>
                        <a:rPr lang="en-US" baseline="-25000" dirty="0" err="1" smtClean="0"/>
                        <a:t>aq</a:t>
                      </a:r>
                      <a:r>
                        <a:rPr lang="en-US" baseline="-250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 (g)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1 molecule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molecules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formula</a:t>
                      </a:r>
                      <a:r>
                        <a:rPr lang="en-US" baseline="0" dirty="0" smtClean="0"/>
                        <a:t>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molecule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atom Zn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atoms H</a:t>
                      </a:r>
                    </a:p>
                    <a:p>
                      <a:r>
                        <a:rPr lang="en-US" dirty="0" smtClean="0"/>
                        <a:t>2 atoms </a:t>
                      </a:r>
                      <a:r>
                        <a:rPr lang="en-US" dirty="0" err="1" smtClean="0"/>
                        <a:t>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atom Zn</a:t>
                      </a:r>
                    </a:p>
                    <a:p>
                      <a:r>
                        <a:rPr lang="en-US" baseline="0" dirty="0" smtClean="0"/>
                        <a:t>2 atoms </a:t>
                      </a:r>
                      <a:r>
                        <a:rPr lang="en-US" baseline="0" dirty="0" err="1" smtClean="0"/>
                        <a:t>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atoms 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mole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mole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mole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65.38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2(36.46 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136.28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2.02 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138.30 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138.30 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5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 smtClean="0"/>
              <a:t>Example – Ion Exchange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352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aqueous solutions of sodium sulfite and potassium bromide are mixed the products are: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NaBr</a:t>
            </a:r>
            <a:r>
              <a:rPr lang="en-US" dirty="0" smtClean="0"/>
              <a:t> and K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3  </a:t>
            </a:r>
            <a:r>
              <a:rPr lang="en-US" dirty="0" smtClean="0"/>
              <a:t>and Na</a:t>
            </a:r>
            <a:r>
              <a:rPr lang="en-US" baseline="-25000" dirty="0" smtClean="0"/>
              <a:t>2</a:t>
            </a:r>
            <a:r>
              <a:rPr lang="en-US" dirty="0" smtClean="0"/>
              <a:t>Br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NaK</a:t>
            </a:r>
            <a:r>
              <a:rPr lang="en-US" dirty="0" smtClean="0"/>
              <a:t> and SO</a:t>
            </a:r>
            <a:r>
              <a:rPr lang="en-US" baseline="-25000" dirty="0" smtClean="0"/>
              <a:t>3</a:t>
            </a:r>
            <a:r>
              <a:rPr lang="en-US" dirty="0" smtClean="0"/>
              <a:t>Br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 reaction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702" y="1447800"/>
            <a:ext cx="534929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dirty="0" smtClean="0"/>
              <a:t>Example – Ion Exchange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505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Aqueous sodium acetate is mixed with </a:t>
            </a:r>
            <a:r>
              <a:rPr lang="en-US" dirty="0" err="1" smtClean="0"/>
              <a:t>hydrobromic</a:t>
            </a:r>
            <a:r>
              <a:rPr lang="en-US" dirty="0" smtClean="0"/>
              <a:t> acid. What is formed?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Precipitate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Gas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Slightly </a:t>
            </a:r>
            <a:r>
              <a:rPr lang="en-US" dirty="0" err="1" smtClean="0"/>
              <a:t>ionizable</a:t>
            </a:r>
            <a:r>
              <a:rPr lang="en-US" dirty="0" smtClean="0"/>
              <a:t> substance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 reaction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018" y="1295400"/>
            <a:ext cx="549998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 smtClean="0"/>
              <a:t>Example – Ion Exchange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352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When aqueous solutions of sodium iodide and nitric acid are mixed the products are: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NaI</a:t>
            </a:r>
            <a:r>
              <a:rPr lang="en-US" dirty="0" smtClean="0"/>
              <a:t> and HNO</a:t>
            </a:r>
            <a:r>
              <a:rPr lang="en-US" baseline="-25000" dirty="0" smtClean="0"/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NaNO</a:t>
            </a:r>
            <a:r>
              <a:rPr lang="en-US" baseline="-25000" dirty="0" smtClean="0"/>
              <a:t>3  </a:t>
            </a:r>
            <a:r>
              <a:rPr lang="en-US" dirty="0" smtClean="0"/>
              <a:t>and </a:t>
            </a:r>
            <a:r>
              <a:rPr lang="en-US" dirty="0" err="1" smtClean="0"/>
              <a:t>NaI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NaH</a:t>
            </a:r>
            <a:r>
              <a:rPr lang="en-US" dirty="0" smtClean="0"/>
              <a:t> and INO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 reaction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702" y="1447800"/>
            <a:ext cx="534929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44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795787"/>
          </a:xfrm>
        </p:spPr>
        <p:txBody>
          <a:bodyPr/>
          <a:lstStyle/>
          <a:p>
            <a:r>
              <a:rPr lang="en-US" dirty="0" smtClean="0"/>
              <a:t>Example – Ion Exchange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124200" cy="4876800"/>
          </a:xfrm>
        </p:spPr>
        <p:txBody>
          <a:bodyPr/>
          <a:lstStyle/>
          <a:p>
            <a:r>
              <a:rPr lang="en-US" sz="2800" dirty="0" smtClean="0"/>
              <a:t>When sulfuric acid and aqueous lithium hydroxide are mixed one of the products is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Water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Lithium hydride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Sulfur trioxide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Lithium sulfide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No reaction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02647"/>
            <a:ext cx="5715000" cy="57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</a:t>
            </a:r>
            <a:r>
              <a:rPr lang="en-US" baseline="-25000" smtClean="0"/>
              <a:t>2</a:t>
            </a:r>
            <a:r>
              <a:rPr lang="en-US" smtClean="0"/>
              <a:t>S + ZnCl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Na</a:t>
            </a:r>
            <a:r>
              <a:rPr lang="en-US" baseline="-25000" smtClean="0"/>
              <a:t>2</a:t>
            </a:r>
            <a:r>
              <a:rPr lang="en-US" smtClean="0"/>
              <a:t>S + ZnCl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charset="2"/>
              </a:rPr>
              <a:t>2 NaCl + ZnS(s)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Mg(NO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  <a:r>
              <a:rPr lang="en-US" smtClean="0"/>
              <a:t> + NaOH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534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Mg(NO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  <a:r>
              <a:rPr lang="en-US" smtClean="0"/>
              <a:t> + 2 NaOH </a:t>
            </a:r>
            <a:r>
              <a:rPr lang="en-US" smtClean="0">
                <a:sym typeface="Wingdings" charset="2"/>
              </a:rPr>
              <a:t> </a:t>
            </a:r>
            <a:r>
              <a:rPr lang="en-US" smtClean="0"/>
              <a:t>Mg(OH)</a:t>
            </a:r>
            <a:r>
              <a:rPr lang="en-US" baseline="-25000" smtClean="0"/>
              <a:t>2</a:t>
            </a:r>
            <a:r>
              <a:rPr lang="en-US" smtClean="0"/>
              <a:t>(s)+ 2 NaNO</a:t>
            </a:r>
            <a:r>
              <a:rPr lang="en-US" baseline="-25000" smtClean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AgNO</a:t>
            </a:r>
            <a:r>
              <a:rPr lang="en-US" baseline="-25000" smtClean="0"/>
              <a:t>3</a:t>
            </a:r>
            <a:r>
              <a:rPr lang="en-US" smtClean="0"/>
              <a:t> + Na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4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r>
              <a:rPr lang="en-US" smtClean="0"/>
              <a:t>AgNO</a:t>
            </a:r>
            <a:r>
              <a:rPr lang="en-US" baseline="-25000" smtClean="0"/>
              <a:t>3</a:t>
            </a:r>
            <a:r>
              <a:rPr lang="en-US" smtClean="0"/>
              <a:t> + Na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4</a:t>
            </a:r>
            <a:r>
              <a:rPr lang="en-US" smtClean="0">
                <a:sym typeface="Wingdings" charset="2"/>
              </a:rPr>
              <a:t> NR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</a:t>
            </a:r>
            <a:r>
              <a:rPr lang="en-US" smtClean="0"/>
              <a:t> + HCl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K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</a:t>
            </a:r>
            <a:r>
              <a:rPr lang="en-US" smtClean="0"/>
              <a:t> +  2 HCl </a:t>
            </a:r>
            <a:r>
              <a:rPr lang="en-US" smtClean="0">
                <a:sym typeface="Wingdings" charset="2"/>
              </a:rPr>
              <a:t> (</a:t>
            </a: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</a:t>
            </a:r>
            <a:r>
              <a:rPr lang="en-US" smtClean="0"/>
              <a:t> + 2 KCl) </a:t>
            </a:r>
          </a:p>
          <a:p>
            <a:pPr>
              <a:buFontTx/>
              <a:buNone/>
            </a:pPr>
            <a:r>
              <a:rPr lang="en-US" smtClean="0">
                <a:sym typeface="Wingdings" charset="2"/>
              </a:rPr>
              <a:t>H</a:t>
            </a:r>
            <a:r>
              <a:rPr lang="en-US" baseline="-25000" smtClean="0">
                <a:sym typeface="Wingdings" charset="2"/>
              </a:rPr>
              <a:t>2</a:t>
            </a:r>
            <a:r>
              <a:rPr lang="en-US" smtClean="0">
                <a:sym typeface="Wingdings" charset="2"/>
              </a:rPr>
              <a:t>O + CO</a:t>
            </a:r>
            <a:r>
              <a:rPr lang="en-US" baseline="-25000" smtClean="0">
                <a:sym typeface="Wingdings" charset="2"/>
              </a:rPr>
              <a:t>2</a:t>
            </a:r>
            <a:r>
              <a:rPr lang="en-US" smtClean="0">
                <a:sym typeface="Wingdings" charset="2"/>
              </a:rPr>
              <a:t> + 2 KCl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NH</a:t>
            </a:r>
            <a:r>
              <a:rPr lang="en-US" baseline="-25000" smtClean="0"/>
              <a:t>4</a:t>
            </a:r>
            <a:r>
              <a:rPr lang="en-US" smtClean="0"/>
              <a:t>Cl + KOH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NH</a:t>
            </a:r>
            <a:r>
              <a:rPr lang="en-US" baseline="-25000" smtClean="0"/>
              <a:t>4</a:t>
            </a:r>
            <a:r>
              <a:rPr lang="en-US" smtClean="0"/>
              <a:t>Cl + KOH </a:t>
            </a:r>
            <a:r>
              <a:rPr lang="en-US" smtClean="0">
                <a:sym typeface="Wingdings" charset="2"/>
              </a:rPr>
              <a:t> (</a:t>
            </a:r>
            <a:r>
              <a:rPr lang="en-US" smtClean="0"/>
              <a:t>NH</a:t>
            </a:r>
            <a:r>
              <a:rPr lang="en-US" baseline="-25000" smtClean="0"/>
              <a:t>4</a:t>
            </a:r>
            <a:r>
              <a:rPr lang="en-US" smtClean="0"/>
              <a:t>OH + KCl) </a:t>
            </a:r>
            <a:r>
              <a:rPr lang="en-US" smtClean="0">
                <a:sym typeface="Wingdings" charset="2"/>
              </a:rPr>
              <a:t></a:t>
            </a:r>
          </a:p>
          <a:p>
            <a:pPr>
              <a:buFontTx/>
              <a:buNone/>
            </a:pPr>
            <a:r>
              <a:rPr lang="en-US" smtClean="0">
                <a:sym typeface="Wingdings" charset="2"/>
              </a:rPr>
              <a:t> </a:t>
            </a:r>
            <a:r>
              <a:rPr lang="en-US" smtClean="0"/>
              <a:t>NH</a:t>
            </a:r>
            <a:r>
              <a:rPr lang="en-US" baseline="-25000" smtClean="0"/>
              <a:t>3</a:t>
            </a:r>
            <a:r>
              <a:rPr lang="en-US" smtClean="0"/>
              <a:t>  +HOH+ KCl </a:t>
            </a:r>
            <a:endParaRPr lang="en-US" smtClean="0">
              <a:sym typeface="Wingdings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HNO</a:t>
            </a:r>
            <a:r>
              <a:rPr lang="en-US" baseline="-25000" smtClean="0"/>
              <a:t>3</a:t>
            </a:r>
            <a:r>
              <a:rPr lang="en-US" smtClean="0"/>
              <a:t> + NaC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HNO</a:t>
            </a:r>
            <a:r>
              <a:rPr lang="en-US" baseline="-25000" smtClean="0"/>
              <a:t>3</a:t>
            </a:r>
            <a:r>
              <a:rPr lang="en-US" smtClean="0"/>
              <a:t>(aq) + NaC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2</a:t>
            </a:r>
            <a:r>
              <a:rPr lang="en-US" smtClean="0"/>
              <a:t>(aq) </a:t>
            </a:r>
          </a:p>
          <a:p>
            <a:pPr>
              <a:buFontTx/>
              <a:buNone/>
            </a:pPr>
            <a:r>
              <a:rPr lang="en-US" smtClean="0"/>
              <a:t>			</a:t>
            </a:r>
            <a:r>
              <a:rPr lang="en-US" smtClean="0">
                <a:sym typeface="Wingdings" charset="2"/>
              </a:rPr>
              <a:t> </a:t>
            </a:r>
            <a:r>
              <a:rPr lang="en-US" smtClean="0"/>
              <a:t>HC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2</a:t>
            </a:r>
            <a:r>
              <a:rPr lang="en-US" smtClean="0"/>
              <a:t>(aq) + NaNO</a:t>
            </a:r>
            <a:r>
              <a:rPr lang="en-US" baseline="-25000" smtClean="0"/>
              <a:t>3</a:t>
            </a:r>
            <a:r>
              <a:rPr lang="en-US" smtClean="0"/>
              <a:t>(aq)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g08_01-16UN"/>
          <p:cNvPicPr>
            <a:picLocks noChangeAspect="1" noChangeArrowheads="1"/>
          </p:cNvPicPr>
          <p:nvPr/>
        </p:nvPicPr>
        <p:blipFill>
          <a:blip r:embed="rId2" cstate="print"/>
          <a:srcRect b="17786"/>
          <a:stretch>
            <a:fillRect/>
          </a:stretch>
        </p:blipFill>
        <p:spPr bwMode="auto">
          <a:xfrm>
            <a:off x="228600" y="2057400"/>
            <a:ext cx="8763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Diatomic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HClO</a:t>
            </a:r>
            <a:r>
              <a:rPr lang="en-US" baseline="-25000" smtClean="0"/>
              <a:t>4</a:t>
            </a:r>
            <a:r>
              <a:rPr lang="en-US" smtClean="0"/>
              <a:t> + NaOH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HClO</a:t>
            </a:r>
            <a:r>
              <a:rPr lang="en-US" baseline="-25000" smtClean="0"/>
              <a:t>4</a:t>
            </a:r>
            <a:r>
              <a:rPr lang="en-US" smtClean="0"/>
              <a:t> + NaOH </a:t>
            </a:r>
            <a:r>
              <a:rPr lang="en-US" smtClean="0">
                <a:sym typeface="Wingdings" charset="2"/>
              </a:rPr>
              <a:t> </a:t>
            </a: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O(l) + NaClO</a:t>
            </a:r>
            <a:r>
              <a:rPr lang="en-US" baseline="-25000" smtClean="0"/>
              <a:t>4</a:t>
            </a:r>
            <a:r>
              <a:rPr lang="en-US" smtClean="0"/>
              <a:t> </a:t>
            </a:r>
            <a:endParaRPr lang="en-US" smtClean="0">
              <a:sym typeface="Wingdings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G07_08-24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2057400"/>
            <a:ext cx="9118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1000" y="304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u="none" dirty="0" smtClean="0">
                <a:solidFill>
                  <a:srgbClr val="000099"/>
                </a:solidFill>
              </a:rPr>
              <a:t>Classifying Reactions by what Atoms Do</a:t>
            </a:r>
            <a:endParaRPr lang="en-US" sz="36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05800" cy="838200"/>
          </a:xfrm>
        </p:spPr>
        <p:txBody>
          <a:bodyPr/>
          <a:lstStyle/>
          <a:p>
            <a:r>
              <a:rPr lang="en-US" sz="3500" dirty="0" smtClean="0">
                <a:solidFill>
                  <a:srgbClr val="000099"/>
                </a:solidFill>
                <a:latin typeface="Arial" charset="0"/>
              </a:rPr>
              <a:t>Classifying Reactions by what Atoms Do</a:t>
            </a:r>
            <a:endParaRPr lang="en-US" sz="3500" dirty="0" smtClean="0">
              <a:solidFill>
                <a:srgbClr val="99FF33"/>
              </a:solidFill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6096000" cy="1981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3600" dirty="0" smtClean="0">
                <a:latin typeface="Arial" charset="0"/>
              </a:rPr>
              <a:t>Combination/Synthesis</a:t>
            </a:r>
          </a:p>
          <a:p>
            <a:pPr>
              <a:lnSpc>
                <a:spcPct val="140000"/>
              </a:lnSpc>
            </a:pPr>
            <a:r>
              <a:rPr lang="en-US" sz="3600" dirty="0" smtClean="0">
                <a:latin typeface="Arial" charset="0"/>
              </a:rPr>
              <a:t>A + Z  </a:t>
            </a:r>
            <a:r>
              <a:rPr lang="en-US" sz="3600" dirty="0" smtClean="0">
                <a:latin typeface="Arial" charset="0"/>
                <a:sym typeface="Symbol" pitchFamily="18" charset="2"/>
              </a:rPr>
              <a:t></a:t>
            </a:r>
            <a:r>
              <a:rPr lang="en-US" sz="3600" dirty="0" smtClean="0">
                <a:latin typeface="Arial" charset="0"/>
              </a:rPr>
              <a:t>  AZ</a:t>
            </a:r>
          </a:p>
        </p:txBody>
      </p:sp>
      <p:pic>
        <p:nvPicPr>
          <p:cNvPr id="14340" name="Picture 4" descr="fg08_01-02EQ8-U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b="34616"/>
          <a:stretch>
            <a:fillRect/>
          </a:stretch>
        </p:blipFill>
        <p:spPr>
          <a:xfrm>
            <a:off x="1066800" y="3581400"/>
            <a:ext cx="6852769" cy="2473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3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325" y="1066800"/>
            <a:ext cx="8784336" cy="5199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7391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 smtClean="0">
                <a:solidFill>
                  <a:schemeClr val="tx1"/>
                </a:solidFill>
              </a:rPr>
              <a:t>Combination Reaction</a:t>
            </a:r>
            <a:endParaRPr lang="en-US" u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green">
  <a:themeElements>
    <a:clrScheme name="blue 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 gree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sng" strike="noStrike" cap="none" normalizeH="0" baseline="0" smtClean="0">
            <a:ln>
              <a:noFill/>
            </a:ln>
            <a:solidFill>
              <a:srgbClr val="99FF3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sng" strike="noStrike" cap="none" normalizeH="0" baseline="0" smtClean="0">
            <a:ln>
              <a:noFill/>
            </a:ln>
            <a:solidFill>
              <a:srgbClr val="99FF3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Office\Templates\Presentations\blue green.pot</Template>
  <TotalTime>3518</TotalTime>
  <Words>1451</Words>
  <Application>Microsoft Office PowerPoint</Application>
  <PresentationFormat>On-screen Show (4:3)</PresentationFormat>
  <Paragraphs>385</Paragraphs>
  <Slides>60</Slides>
  <Notes>2</Notes>
  <HiddenSlides>19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blue green</vt:lpstr>
      <vt:lpstr>Chemical Equations</vt:lpstr>
      <vt:lpstr>2 C8H16 (l) + 25 O2 (g)  16 CO2 (g) + 18 H2O (l) + heat</vt:lpstr>
      <vt:lpstr>Evidence for Chemical Reactions</vt:lpstr>
      <vt:lpstr>Chemical Equations</vt:lpstr>
      <vt:lpstr>What information is shown in a balanced chemical equation? </vt:lpstr>
      <vt:lpstr>Diatomic Elements</vt:lpstr>
      <vt:lpstr>PowerPoint Presentation</vt:lpstr>
      <vt:lpstr>Classifying Reactions by what Atoms Do</vt:lpstr>
      <vt:lpstr>PowerPoint Presentation</vt:lpstr>
      <vt:lpstr>Example – Combination Reactions</vt:lpstr>
      <vt:lpstr>Example – Combination Reactions</vt:lpstr>
      <vt:lpstr>Example – Combination Reactions</vt:lpstr>
      <vt:lpstr>Example – Combination Reactions Combustion Reactions</vt:lpstr>
      <vt:lpstr>Example – Combination Reactions Combustion Reactions</vt:lpstr>
      <vt:lpstr>Example – Combination Reactions Combustion Reactions</vt:lpstr>
      <vt:lpstr>Example – Combination Reactions Combustion Reactions</vt:lpstr>
      <vt:lpstr>Example – Combination Reactions Combustion Reactions</vt:lpstr>
      <vt:lpstr>Classifying Reactions by what Atoms Do</vt:lpstr>
      <vt:lpstr>Decomposition</vt:lpstr>
      <vt:lpstr>Example – Redox Reactions Decomposition Reactions</vt:lpstr>
      <vt:lpstr>Example – Redox Reactions Decomposition Reactions</vt:lpstr>
      <vt:lpstr>Example – Redox Reactions Decomposition Reactions</vt:lpstr>
      <vt:lpstr>Example – Redox Reactions Decomposition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more examples</vt:lpstr>
      <vt:lpstr>Classifying Reactions by what Atoms Do</vt:lpstr>
      <vt:lpstr>Single Replacement</vt:lpstr>
      <vt:lpstr>PowerPoint Presentation</vt:lpstr>
      <vt:lpstr>Example – Redox Reactions Single Replacement Reactions</vt:lpstr>
      <vt:lpstr>Example – Redox Reactions Single Replacement Reactions</vt:lpstr>
      <vt:lpstr>Example – Redox Reactions Single Replacement Reactions</vt:lpstr>
      <vt:lpstr>Example – Redox Reactions Single Replacement Reactions</vt:lpstr>
      <vt:lpstr>Example – Redox Reactions  Single Replacement Reactions</vt:lpstr>
      <vt:lpstr>Cu + AgNO3</vt:lpstr>
      <vt:lpstr>Cr + NiCl2 </vt:lpstr>
      <vt:lpstr>Cr + Zn(NO3)2 </vt:lpstr>
      <vt:lpstr>Zn + HCl </vt:lpstr>
      <vt:lpstr>Fe + HCl </vt:lpstr>
      <vt:lpstr>Classifying Reactions by what Atoms Do</vt:lpstr>
      <vt:lpstr>Double Displacement</vt:lpstr>
      <vt:lpstr>Predicting Reactions Double Displacement</vt:lpstr>
      <vt:lpstr>PowerPoint Presentation</vt:lpstr>
      <vt:lpstr>Common Strong Acids and Bases</vt:lpstr>
      <vt:lpstr>Example – Ion Exchange Reactions</vt:lpstr>
      <vt:lpstr>Example – Ion Exchange Reactions</vt:lpstr>
      <vt:lpstr>Example – Ion Exchange Reactions</vt:lpstr>
      <vt:lpstr>Example – Ion Exchange Reactions</vt:lpstr>
      <vt:lpstr>Example – Ion Exchange Reactions</vt:lpstr>
      <vt:lpstr>Example – Ion Exchange Reactions</vt:lpstr>
      <vt:lpstr>Na2S + ZnCl2 </vt:lpstr>
      <vt:lpstr>Mg(NO3)2 + NaOH </vt:lpstr>
      <vt:lpstr>AgNO3 + Na2SO4</vt:lpstr>
      <vt:lpstr>K2CO3 + HCl </vt:lpstr>
      <vt:lpstr>NH4Cl + KOH </vt:lpstr>
      <vt:lpstr>HNO3 + NaC2H3O2 </vt:lpstr>
      <vt:lpstr>HClO4 + NaOH </vt:lpstr>
    </vt:vector>
  </TitlesOfParts>
  <Company>The DTN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Equations</dc:title>
  <cp:lastModifiedBy>Vances</cp:lastModifiedBy>
  <cp:revision>93</cp:revision>
  <dcterms:created xsi:type="dcterms:W3CDTF">2000-08-28T12:28:52Z</dcterms:created>
  <dcterms:modified xsi:type="dcterms:W3CDTF">2013-01-09T05:44:37Z</dcterms:modified>
</cp:coreProperties>
</file>